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302" r:id="rId2"/>
    <p:sldId id="304" r:id="rId3"/>
    <p:sldId id="305" r:id="rId4"/>
    <p:sldId id="296" r:id="rId5"/>
    <p:sldId id="29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6" userDrawn="1">
          <p15:clr>
            <a:srgbClr val="A4A3A4"/>
          </p15:clr>
        </p15:guide>
        <p15:guide id="2" pos="758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san Knox" initials="SK" lastIdx="17" clrIdx="0"/>
  <p:cmAuthor id="2" name="Michael Cohen-Wolkowiez, M.D." initials="MCM" lastIdx="4" clrIdx="1"/>
  <p:cmAuthor id="3" name="Laura Johnson (DCRI)" initials="LJ(" lastIdx="4" clrIdx="2"/>
  <p:cmAuthor id="4" name="Donna L Parker" initials="DLP" lastIdx="4" clrIdx="3"/>
  <p:cmAuthor id="5" name="Crystal Cannon" initials="CC" lastIdx="2" clrIdx="4"/>
  <p:cmAuthor id="6" name="Jennifer Cook" initials="JC" lastIdx="2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4687"/>
    <a:srgbClr val="25CDA5"/>
    <a:srgbClr val="8DEBD5"/>
    <a:srgbClr val="063E89"/>
    <a:srgbClr val="4B9CD3"/>
    <a:srgbClr val="EDA0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514EE9-E2F7-46DD-8BC5-0D1D892EDCC8}" v="183" dt="2021-06-30T17:29:32.273"/>
    <p1510:client id="{9B6561E8-70AD-484F-AE7C-5FADE32904B6}" v="40" dt="2021-06-30T16:57:03.066"/>
    <p1510:client id="{BBC5A2D3-C6D3-47F1-9EBC-69EEA618E39E}" v="27" dt="2021-07-30T16:34:11.929"/>
    <p1510:client id="{E8876543-6001-4D7B-BD66-59F6FDD93D81}" v="21" dt="2021-07-30T17:24:55.2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63" autoAdjust="0"/>
    <p:restoredTop sz="92414" autoAdjust="0"/>
  </p:normalViewPr>
  <p:slideViewPr>
    <p:cSldViewPr snapToGrid="0" snapToObjects="1" showGuides="1">
      <p:cViewPr varScale="1">
        <p:scale>
          <a:sx n="41" d="100"/>
          <a:sy n="41" d="100"/>
        </p:scale>
        <p:origin x="1092" y="60"/>
      </p:cViewPr>
      <p:guideLst>
        <p:guide orient="horz" pos="2256"/>
        <p:guide pos="75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viana Moreno" clId="Web-{9B6561E8-70AD-484F-AE7C-5FADE32904B6}"/>
    <pc:docChg chg="addSld delSld modSld">
      <pc:chgData name="Viviana Moreno" userId="" providerId="" clId="Web-{9B6561E8-70AD-484F-AE7C-5FADE32904B6}" dt="2021-06-30T16:57:03.066" v="34"/>
      <pc:docMkLst>
        <pc:docMk/>
      </pc:docMkLst>
      <pc:sldChg chg="del">
        <pc:chgData name="Viviana Moreno" userId="" providerId="" clId="Web-{9B6561E8-70AD-484F-AE7C-5FADE32904B6}" dt="2021-06-30T16:49:03.627" v="0"/>
        <pc:sldMkLst>
          <pc:docMk/>
          <pc:sldMk cId="1886100481" sldId="297"/>
        </pc:sldMkLst>
      </pc:sldChg>
      <pc:sldChg chg="addSp delSp modSp">
        <pc:chgData name="Viviana Moreno" userId="" providerId="" clId="Web-{9B6561E8-70AD-484F-AE7C-5FADE32904B6}" dt="2021-06-30T16:49:22.065" v="2"/>
        <pc:sldMkLst>
          <pc:docMk/>
          <pc:sldMk cId="1727016401" sldId="304"/>
        </pc:sldMkLst>
        <pc:picChg chg="add del mod">
          <ac:chgData name="Viviana Moreno" userId="" providerId="" clId="Web-{9B6561E8-70AD-484F-AE7C-5FADE32904B6}" dt="2021-06-30T16:49:22.065" v="2"/>
          <ac:picMkLst>
            <pc:docMk/>
            <pc:sldMk cId="1727016401" sldId="304"/>
            <ac:picMk id="4" creationId="{BAA41986-13E7-4D05-AB8A-1004BD6BD971}"/>
          </ac:picMkLst>
        </pc:picChg>
      </pc:sldChg>
      <pc:sldChg chg="new del">
        <pc:chgData name="Viviana Moreno" userId="" providerId="" clId="Web-{9B6561E8-70AD-484F-AE7C-5FADE32904B6}" dt="2021-06-30T16:50:36.727" v="9"/>
        <pc:sldMkLst>
          <pc:docMk/>
          <pc:sldMk cId="1705467878" sldId="305"/>
        </pc:sldMkLst>
      </pc:sldChg>
      <pc:sldChg chg="addSp delSp modSp new add del">
        <pc:chgData name="Viviana Moreno" userId="" providerId="" clId="Web-{9B6561E8-70AD-484F-AE7C-5FADE32904B6}" dt="2021-06-30T16:57:03.066" v="34"/>
        <pc:sldMkLst>
          <pc:docMk/>
          <pc:sldMk cId="2957399065" sldId="305"/>
        </pc:sldMkLst>
        <pc:spChg chg="add del">
          <ac:chgData name="Viviana Moreno" userId="" providerId="" clId="Web-{9B6561E8-70AD-484F-AE7C-5FADE32904B6}" dt="2021-06-30T16:57:03.066" v="34"/>
          <ac:spMkLst>
            <pc:docMk/>
            <pc:sldMk cId="2957399065" sldId="305"/>
            <ac:spMk id="6" creationId="{57CC9E14-A4BD-441B-81BF-4E5635CBF21E}"/>
          </ac:spMkLst>
        </pc:spChg>
        <pc:picChg chg="add del mod">
          <ac:chgData name="Viviana Moreno" userId="" providerId="" clId="Web-{9B6561E8-70AD-484F-AE7C-5FADE32904B6}" dt="2021-06-30T16:55:52.686" v="30"/>
          <ac:picMkLst>
            <pc:docMk/>
            <pc:sldMk cId="2957399065" sldId="305"/>
            <ac:picMk id="2" creationId="{0DDDF6EB-0373-4465-B459-22F9620A71AD}"/>
          </ac:picMkLst>
        </pc:picChg>
        <pc:picChg chg="add del mod">
          <ac:chgData name="Viviana Moreno" userId="" providerId="" clId="Web-{9B6561E8-70AD-484F-AE7C-5FADE32904B6}" dt="2021-06-30T16:55:49.139" v="28"/>
          <ac:picMkLst>
            <pc:docMk/>
            <pc:sldMk cId="2957399065" sldId="305"/>
            <ac:picMk id="3" creationId="{A9C6E5FF-9A89-4945-8238-1760218835CD}"/>
          </ac:picMkLst>
        </pc:picChg>
        <pc:picChg chg="add del mod">
          <ac:chgData name="Viviana Moreno" userId="" providerId="" clId="Web-{9B6561E8-70AD-484F-AE7C-5FADE32904B6}" dt="2021-06-30T16:55:46.248" v="26"/>
          <ac:picMkLst>
            <pc:docMk/>
            <pc:sldMk cId="2957399065" sldId="305"/>
            <ac:picMk id="4" creationId="{E82673E8-0987-4047-A7A4-0818C94DE302}"/>
          </ac:picMkLst>
        </pc:picChg>
        <pc:picChg chg="add del mod">
          <ac:chgData name="Viviana Moreno" userId="" providerId="" clId="Web-{9B6561E8-70AD-484F-AE7C-5FADE32904B6}" dt="2021-06-30T16:55:44.404" v="24"/>
          <ac:picMkLst>
            <pc:docMk/>
            <pc:sldMk cId="2957399065" sldId="305"/>
            <ac:picMk id="5" creationId="{2640AEA6-25F9-4AAB-AD43-FA9E51A833B7}"/>
          </ac:picMkLst>
        </pc:picChg>
        <pc:picChg chg="add mod">
          <ac:chgData name="Viviana Moreno" userId="" providerId="" clId="Web-{9B6561E8-70AD-484F-AE7C-5FADE32904B6}" dt="2021-06-30T16:57:00.863" v="33" actId="1076"/>
          <ac:picMkLst>
            <pc:docMk/>
            <pc:sldMk cId="2957399065" sldId="305"/>
            <ac:picMk id="7" creationId="{D5B534F0-4596-4601-A00B-A57919250E90}"/>
          </ac:picMkLst>
        </pc:picChg>
      </pc:sldChg>
      <pc:sldChg chg="addSp modSp new add del">
        <pc:chgData name="Viviana Moreno" userId="" providerId="" clId="Web-{9B6561E8-70AD-484F-AE7C-5FADE32904B6}" dt="2021-06-30T16:51:00.432" v="11"/>
        <pc:sldMkLst>
          <pc:docMk/>
          <pc:sldMk cId="3538464861" sldId="305"/>
        </pc:sldMkLst>
        <pc:picChg chg="add mod">
          <ac:chgData name="Viviana Moreno" userId="" providerId="" clId="Web-{9B6561E8-70AD-484F-AE7C-5FADE32904B6}" dt="2021-06-30T16:50:05.928" v="6" actId="14100"/>
          <ac:picMkLst>
            <pc:docMk/>
            <pc:sldMk cId="3538464861" sldId="305"/>
            <ac:picMk id="2" creationId="{1A74CC72-43B7-44FB-91B8-C0FDD75909A7}"/>
          </ac:picMkLst>
        </pc:picChg>
      </pc:sldChg>
    </pc:docChg>
  </pc:docChgLst>
  <pc:docChgLst>
    <pc:chgData name="Viviana Moreno" clId="Web-{E8876543-6001-4D7B-BD66-59F6FDD93D81}"/>
    <pc:docChg chg="modSld">
      <pc:chgData name="Viviana Moreno" userId="" providerId="" clId="Web-{E8876543-6001-4D7B-BD66-59F6FDD93D81}" dt="2021-07-30T17:24:46.269" v="9"/>
      <pc:docMkLst>
        <pc:docMk/>
      </pc:docMkLst>
      <pc:sldChg chg="modSp">
        <pc:chgData name="Viviana Moreno" userId="" providerId="" clId="Web-{E8876543-6001-4D7B-BD66-59F6FDD93D81}" dt="2021-07-30T17:24:28.659" v="3" actId="20577"/>
        <pc:sldMkLst>
          <pc:docMk/>
          <pc:sldMk cId="1727016401" sldId="304"/>
        </pc:sldMkLst>
        <pc:spChg chg="mod">
          <ac:chgData name="Viviana Moreno" userId="" providerId="" clId="Web-{E8876543-6001-4D7B-BD66-59F6FDD93D81}" dt="2021-07-30T17:24:28.659" v="3" actId="20577"/>
          <ac:spMkLst>
            <pc:docMk/>
            <pc:sldMk cId="1727016401" sldId="304"/>
            <ac:spMk id="29" creationId="{61AA639A-BCF4-CF4C-8EE7-DFBCC973BA1B}"/>
          </ac:spMkLst>
        </pc:spChg>
      </pc:sldChg>
      <pc:sldChg chg="modSp">
        <pc:chgData name="Viviana Moreno" userId="" providerId="" clId="Web-{E8876543-6001-4D7B-BD66-59F6FDD93D81}" dt="2021-07-30T17:24:46.269" v="9"/>
        <pc:sldMkLst>
          <pc:docMk/>
          <pc:sldMk cId="3497908448" sldId="305"/>
        </pc:sldMkLst>
        <pc:graphicFrameChg chg="mod modGraphic">
          <ac:chgData name="Viviana Moreno" userId="" providerId="" clId="Web-{E8876543-6001-4D7B-BD66-59F6FDD93D81}" dt="2021-07-30T17:24:46.269" v="9"/>
          <ac:graphicFrameMkLst>
            <pc:docMk/>
            <pc:sldMk cId="3497908448" sldId="305"/>
            <ac:graphicFrameMk id="9" creationId="{2AFFF6C2-B491-C947-8203-ED0848CF4AEF}"/>
          </ac:graphicFrameMkLst>
        </pc:graphicFrameChg>
      </pc:sldChg>
    </pc:docChg>
  </pc:docChgLst>
  <pc:docChgLst>
    <pc:chgData name="Susan Knox" clId="Web-{85514EE9-E2F7-46DD-8BC5-0D1D892EDCC8}"/>
    <pc:docChg chg="modSld">
      <pc:chgData name="Susan Knox" userId="" providerId="" clId="Web-{85514EE9-E2F7-46DD-8BC5-0D1D892EDCC8}" dt="2021-06-30T17:29:32.273" v="126" actId="20577"/>
      <pc:docMkLst>
        <pc:docMk/>
      </pc:docMkLst>
      <pc:sldChg chg="modSp">
        <pc:chgData name="Susan Knox" userId="" providerId="" clId="Web-{85514EE9-E2F7-46DD-8BC5-0D1D892EDCC8}" dt="2021-06-30T17:28:05.255" v="101" actId="20577"/>
        <pc:sldMkLst>
          <pc:docMk/>
          <pc:sldMk cId="3524338141" sldId="299"/>
        </pc:sldMkLst>
        <pc:spChg chg="mod">
          <ac:chgData name="Susan Knox" userId="" providerId="" clId="Web-{85514EE9-E2F7-46DD-8BC5-0D1D892EDCC8}" dt="2021-06-30T17:28:01.927" v="100" actId="20577"/>
          <ac:spMkLst>
            <pc:docMk/>
            <pc:sldMk cId="3524338141" sldId="299"/>
            <ac:spMk id="10" creationId="{36E64E43-85F9-0E48-BB49-030642E5D06A}"/>
          </ac:spMkLst>
        </pc:spChg>
        <pc:spChg chg="mod">
          <ac:chgData name="Susan Knox" userId="" providerId="" clId="Web-{85514EE9-E2F7-46DD-8BC5-0D1D892EDCC8}" dt="2021-06-30T17:28:05.255" v="101" actId="20577"/>
          <ac:spMkLst>
            <pc:docMk/>
            <pc:sldMk cId="3524338141" sldId="299"/>
            <ac:spMk id="12" creationId="{671C9EF3-0480-BD4C-A1A8-AC2E69ABBCE8}"/>
          </ac:spMkLst>
        </pc:spChg>
      </pc:sldChg>
      <pc:sldChg chg="modSp">
        <pc:chgData name="Susan Knox" userId="" providerId="" clId="Web-{85514EE9-E2F7-46DD-8BC5-0D1D892EDCC8}" dt="2021-06-30T17:23:35.015" v="9" actId="20577"/>
        <pc:sldMkLst>
          <pc:docMk/>
          <pc:sldMk cId="1102133333" sldId="302"/>
        </pc:sldMkLst>
        <pc:spChg chg="mod">
          <ac:chgData name="Susan Knox" userId="" providerId="" clId="Web-{85514EE9-E2F7-46DD-8BC5-0D1D892EDCC8}" dt="2021-06-30T17:23:35.015" v="9" actId="20577"/>
          <ac:spMkLst>
            <pc:docMk/>
            <pc:sldMk cId="1102133333" sldId="302"/>
            <ac:spMk id="5" creationId="{896E52EC-6BB3-D843-BD8F-6C95F42193D3}"/>
          </ac:spMkLst>
        </pc:spChg>
      </pc:sldChg>
      <pc:sldChg chg="modSp">
        <pc:chgData name="Susan Knox" userId="" providerId="" clId="Web-{85514EE9-E2F7-46DD-8BC5-0D1D892EDCC8}" dt="2021-06-30T17:29:32.273" v="126" actId="20577"/>
        <pc:sldMkLst>
          <pc:docMk/>
          <pc:sldMk cId="1727016401" sldId="304"/>
        </pc:sldMkLst>
        <pc:spChg chg="mod">
          <ac:chgData name="Susan Knox" userId="" providerId="" clId="Web-{85514EE9-E2F7-46DD-8BC5-0D1D892EDCC8}" dt="2021-06-30T17:28:42.725" v="107" actId="20577"/>
          <ac:spMkLst>
            <pc:docMk/>
            <pc:sldMk cId="1727016401" sldId="304"/>
            <ac:spMk id="40" creationId="{D32887D2-1ADC-6742-8307-FBD12905FFA9}"/>
          </ac:spMkLst>
        </pc:spChg>
        <pc:spChg chg="mod">
          <ac:chgData name="Susan Knox" userId="" providerId="" clId="Web-{85514EE9-E2F7-46DD-8BC5-0D1D892EDCC8}" dt="2021-06-30T17:29:32.273" v="126" actId="20577"/>
          <ac:spMkLst>
            <pc:docMk/>
            <pc:sldMk cId="1727016401" sldId="304"/>
            <ac:spMk id="41" creationId="{7C4103D2-E30F-D340-8781-A7D058D2A2F7}"/>
          </ac:spMkLst>
        </pc:spChg>
        <pc:spChg chg="mod">
          <ac:chgData name="Susan Knox" userId="" providerId="" clId="Web-{85514EE9-E2F7-46DD-8BC5-0D1D892EDCC8}" dt="2021-06-30T17:25:58.221" v="74" actId="20577"/>
          <ac:spMkLst>
            <pc:docMk/>
            <pc:sldMk cId="1727016401" sldId="304"/>
            <ac:spMk id="45" creationId="{E5BBCA6F-CDBA-A740-9A2A-E833B76D61CF}"/>
          </ac:spMkLst>
        </pc:spChg>
        <pc:graphicFrameChg chg="mod modGraphic">
          <ac:chgData name="Susan Knox" userId="" providerId="" clId="Web-{85514EE9-E2F7-46DD-8BC5-0D1D892EDCC8}" dt="2021-06-30T17:24:01.672" v="45"/>
          <ac:graphicFrameMkLst>
            <pc:docMk/>
            <pc:sldMk cId="1727016401" sldId="304"/>
            <ac:graphicFrameMk id="33" creationId="{88B017EE-4A70-184A-B33C-FC20E17A78AA}"/>
          </ac:graphicFrameMkLst>
        </pc:graphicFrameChg>
      </pc:sldChg>
    </pc:docChg>
  </pc:docChgLst>
  <pc:docChgLst>
    <pc:chgData name="Viviana Moreno" clId="Web-{BBC5A2D3-C6D3-47F1-9EBC-69EEA618E39E}"/>
    <pc:docChg chg="modSld">
      <pc:chgData name="Viviana Moreno" userId="" providerId="" clId="Web-{BBC5A2D3-C6D3-47F1-9EBC-69EEA618E39E}" dt="2021-07-30T16:34:05.241" v="14" actId="20577"/>
      <pc:docMkLst>
        <pc:docMk/>
      </pc:docMkLst>
      <pc:sldChg chg="modSp">
        <pc:chgData name="Viviana Moreno" userId="" providerId="" clId="Web-{BBC5A2D3-C6D3-47F1-9EBC-69EEA618E39E}" dt="2021-07-30T16:34:05.241" v="14" actId="20577"/>
        <pc:sldMkLst>
          <pc:docMk/>
          <pc:sldMk cId="1727016401" sldId="304"/>
        </pc:sldMkLst>
        <pc:spChg chg="mod">
          <ac:chgData name="Viviana Moreno" userId="" providerId="" clId="Web-{BBC5A2D3-C6D3-47F1-9EBC-69EEA618E39E}" dt="2021-07-30T16:34:05.241" v="14" actId="20577"/>
          <ac:spMkLst>
            <pc:docMk/>
            <pc:sldMk cId="1727016401" sldId="304"/>
            <ac:spMk id="41" creationId="{7C4103D2-E30F-D340-8781-A7D058D2A2F7}"/>
          </ac:spMkLst>
        </pc:spChg>
        <pc:spChg chg="mod">
          <ac:chgData name="Viviana Moreno" userId="" providerId="" clId="Web-{BBC5A2D3-C6D3-47F1-9EBC-69EEA618E39E}" dt="2021-07-30T16:33:18.504" v="8" actId="20577"/>
          <ac:spMkLst>
            <pc:docMk/>
            <pc:sldMk cId="1727016401" sldId="304"/>
            <ac:spMk id="42" creationId="{15C5BFEC-6E26-624E-B2B0-208DC270EAD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4D6DCB-AB5C-7B4A-B02F-BF119BF2EB1B}" type="datetimeFigureOut">
              <a:rPr lang="en-US" smtClean="0"/>
              <a:t>7/30/2021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D01B-9512-7C4C-A071-216E09671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90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</a:t>
            </a:r>
            <a:r>
              <a:rPr lang="en-US" baseline="0" dirty="0"/>
              <a:t> slide is e</a:t>
            </a:r>
            <a:r>
              <a:rPr lang="en-US" dirty="0"/>
              <a:t>xternally facing for presentations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E7D01B-9512-7C4C-A071-216E09671EB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472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E7D01B-9512-7C4C-A071-216E09671EB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344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gradFill>
            <a:gsLst>
              <a:gs pos="100000">
                <a:srgbClr val="4B9CD3"/>
              </a:gs>
              <a:gs pos="0">
                <a:srgbClr val="063E89"/>
              </a:gs>
            </a:gsLst>
            <a:lin ang="270000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63E89"/>
              </a:solidFill>
              <a:effectLst/>
              <a:uLnTx/>
              <a:uFillTx/>
              <a:latin typeface="Arial"/>
              <a:ea typeface=""/>
              <a:cs typeface="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51745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137805"/>
            <a:ext cx="9144000" cy="125131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0" y="4783016"/>
            <a:ext cx="12192000" cy="1336432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63E89"/>
              </a:solidFill>
              <a:effectLst/>
              <a:uLnTx/>
              <a:uFillTx/>
              <a:latin typeface="Arial"/>
              <a:ea typeface=""/>
              <a:cs typeface="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7451" y="5091681"/>
            <a:ext cx="3655993" cy="69505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97680" y="5262250"/>
            <a:ext cx="3933129" cy="39912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3645" y="5084234"/>
            <a:ext cx="3248378" cy="793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208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034" y="365125"/>
            <a:ext cx="11400692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034" y="1825626"/>
            <a:ext cx="11400692" cy="35341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5978770"/>
            <a:ext cx="12192000" cy="56271"/>
          </a:xfrm>
          <a:prstGeom prst="rect">
            <a:avLst/>
          </a:prstGeom>
          <a:gradFill>
            <a:gsLst>
              <a:gs pos="100000">
                <a:srgbClr val="4B9CD3"/>
              </a:gs>
              <a:gs pos="0">
                <a:srgbClr val="063E89"/>
              </a:gs>
            </a:gsLst>
            <a:lin ang="270000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63E89"/>
              </a:solidFill>
              <a:effectLst/>
              <a:uLnTx/>
              <a:uFillTx/>
              <a:latin typeface="Arial"/>
              <a:ea typeface=""/>
              <a:cs typeface="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406" y="6148992"/>
            <a:ext cx="2753136" cy="52341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20544" y="6266150"/>
            <a:ext cx="2961833" cy="30056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4443" y="6165961"/>
            <a:ext cx="2305201" cy="563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567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69FD-2885-49A3-8FCF-E2C3F070A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672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3965" y="365125"/>
            <a:ext cx="1145696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3965" y="1825625"/>
            <a:ext cx="11456963" cy="41236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6086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4306897-CEC1-1944-85C1-2A156DF96C2E}"/>
              </a:ext>
            </a:extLst>
          </p:cNvPr>
          <p:cNvSpPr/>
          <p:nvPr/>
        </p:nvSpPr>
        <p:spPr>
          <a:xfrm>
            <a:off x="498529" y="976393"/>
            <a:ext cx="11194942" cy="4833188"/>
          </a:xfrm>
          <a:prstGeom prst="rect">
            <a:avLst/>
          </a:prstGeom>
          <a:noFill/>
          <a:ln w="114300">
            <a:solidFill>
              <a:srgbClr val="D8DADB"/>
            </a:solidFill>
            <a:miter lim="800000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6E52EC-6BB3-D843-BD8F-6C95F42193D3}"/>
              </a:ext>
            </a:extLst>
          </p:cNvPr>
          <p:cNvSpPr txBox="1"/>
          <p:nvPr/>
        </p:nvSpPr>
        <p:spPr>
          <a:xfrm>
            <a:off x="752765" y="1046747"/>
            <a:ext cx="8419710" cy="1363671"/>
          </a:xfrm>
          <a:prstGeom prst="rect">
            <a:avLst/>
          </a:prstGeom>
          <a:solidFill>
            <a:srgbClr val="0C4F92"/>
          </a:solidFill>
        </p:spPr>
        <p:txBody>
          <a:bodyPr wrap="square" lIns="91440" tIns="137160" rIns="91440" bIns="137160" rtlCol="0" anchor="t" anchorCtr="0">
            <a:noAutofit/>
          </a:bodyPr>
          <a:lstStyle/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100" b="1" dirty="0">
                <a:solidFill>
                  <a:schemeClr val="bg1"/>
                </a:solidFill>
              </a:rPr>
              <a:t>RADx-UP CDCC</a:t>
            </a:r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50" b="1" i="1" dirty="0">
                <a:solidFill>
                  <a:schemeClr val="bg1"/>
                </a:solidFill>
              </a:rPr>
              <a:t>Principal Investigator Leadership: </a:t>
            </a:r>
            <a:r>
              <a:rPr lang="en-US" sz="1050" dirty="0">
                <a:solidFill>
                  <a:schemeClr val="bg1"/>
                </a:solidFill>
              </a:rPr>
              <a:t>Michael Cohen‐</a:t>
            </a:r>
            <a:r>
              <a:rPr lang="en-US" sz="1050" dirty="0" err="1">
                <a:solidFill>
                  <a:schemeClr val="bg1"/>
                </a:solidFill>
              </a:rPr>
              <a:t>Wolkowiez</a:t>
            </a:r>
            <a:r>
              <a:rPr lang="en-US" sz="1050" dirty="0">
                <a:solidFill>
                  <a:schemeClr val="bg1"/>
                </a:solidFill>
              </a:rPr>
              <a:t>, MD, PhD, Giselle Corbie, MD, MSc, Warren Kibbe, PhD,  FACMI</a:t>
            </a:r>
            <a:endParaRPr lang="en-US" sz="1050" dirty="0">
              <a:solidFill>
                <a:schemeClr val="bg1"/>
              </a:solidFill>
              <a:cs typeface="Calibri"/>
            </a:endParaRPr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50" b="1" i="1" dirty="0">
                <a:solidFill>
                  <a:schemeClr val="bg1"/>
                </a:solidFill>
              </a:rPr>
              <a:t>Operations Director: </a:t>
            </a:r>
            <a:r>
              <a:rPr lang="en-US" sz="1050" dirty="0">
                <a:solidFill>
                  <a:schemeClr val="bg1"/>
                </a:solidFill>
              </a:rPr>
              <a:t>Donna Parker</a:t>
            </a:r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50" b="1" i="1" dirty="0">
                <a:solidFill>
                  <a:schemeClr val="bg1"/>
                </a:solidFill>
              </a:rPr>
              <a:t>Program Director: </a:t>
            </a:r>
            <a:r>
              <a:rPr lang="en-US" sz="1050" dirty="0">
                <a:solidFill>
                  <a:schemeClr val="bg1"/>
                </a:solidFill>
              </a:rPr>
              <a:t>Susan Knox</a:t>
            </a:r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50" b="1" dirty="0">
                <a:solidFill>
                  <a:schemeClr val="bg1"/>
                </a:solidFill>
              </a:rPr>
              <a:t>ADMINISTRATION AND COORDINATION CORE</a:t>
            </a:r>
            <a:endParaRPr lang="en-US" sz="1050" dirty="0">
              <a:solidFill>
                <a:schemeClr val="bg1"/>
              </a:solidFill>
            </a:endParaRPr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50" b="1" dirty="0">
                <a:solidFill>
                  <a:schemeClr val="bg1"/>
                </a:solidFill>
              </a:rPr>
              <a:t> </a:t>
            </a:r>
            <a:r>
              <a:rPr lang="en-US" sz="1050" b="1" i="1" dirty="0">
                <a:solidFill>
                  <a:schemeClr val="bg1"/>
                </a:solidFill>
              </a:rPr>
              <a:t>Operational Lead: </a:t>
            </a:r>
            <a:r>
              <a:rPr lang="en-US" sz="1050" dirty="0">
                <a:solidFill>
                  <a:schemeClr val="bg1"/>
                </a:solidFill>
              </a:rPr>
              <a:t>Colleen Canavan</a:t>
            </a:r>
            <a:endParaRPr lang="en-US" sz="1050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7DCB64-6FED-A542-B303-4631E08967F2}"/>
              </a:ext>
            </a:extLst>
          </p:cNvPr>
          <p:cNvSpPr txBox="1"/>
          <p:nvPr/>
        </p:nvSpPr>
        <p:spPr>
          <a:xfrm>
            <a:off x="800267" y="4882661"/>
            <a:ext cx="10686470" cy="322817"/>
          </a:xfrm>
          <a:prstGeom prst="rect">
            <a:avLst/>
          </a:prstGeom>
          <a:solidFill>
            <a:schemeClr val="bg1">
              <a:alpha val="80000"/>
            </a:schemeClr>
          </a:solidFill>
          <a:ln w="25400">
            <a:solidFill>
              <a:srgbClr val="CBCDCD"/>
            </a:solidFill>
          </a:ln>
        </p:spPr>
        <p:txBody>
          <a:bodyPr wrap="square" tIns="91440" bIns="91440" rtlCol="0" anchor="t" anchorCtr="0">
            <a:noAutofit/>
          </a:bodyPr>
          <a:lstStyle/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200" b="1" dirty="0">
                <a:solidFill>
                  <a:srgbClr val="0C4F92"/>
                </a:solidFill>
              </a:rPr>
              <a:t>ENGAGEMENT IMPACT TEAMS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A6DCAC-6AE4-774E-BE22-EB1939F3BC4D}"/>
              </a:ext>
            </a:extLst>
          </p:cNvPr>
          <p:cNvSpPr txBox="1"/>
          <p:nvPr/>
        </p:nvSpPr>
        <p:spPr>
          <a:xfrm>
            <a:off x="752765" y="3133544"/>
            <a:ext cx="3291840" cy="1627282"/>
          </a:xfrm>
          <a:prstGeom prst="rect">
            <a:avLst/>
          </a:prstGeom>
          <a:solidFill>
            <a:srgbClr val="9ECE44"/>
          </a:solidFill>
        </p:spPr>
        <p:txBody>
          <a:bodyPr wrap="square" tIns="137160" bIns="137160" rtlCol="0" anchor="t" anchorCtr="0">
            <a:noAutofit/>
          </a:bodyPr>
          <a:lstStyle/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100" b="1" dirty="0">
                <a:solidFill>
                  <a:schemeClr val="bg1"/>
                </a:solidFill>
              </a:rPr>
              <a:t>COVID‐19 TESTING CORE</a:t>
            </a:r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50" b="1" i="1" dirty="0">
                <a:solidFill>
                  <a:schemeClr val="bg1"/>
                </a:solidFill>
              </a:rPr>
              <a:t>Core Leadership: </a:t>
            </a:r>
            <a:br>
              <a:rPr lang="en-US" sz="1050" b="1" i="1" dirty="0">
                <a:solidFill>
                  <a:schemeClr val="bg1"/>
                </a:solidFill>
              </a:rPr>
            </a:br>
            <a:r>
              <a:rPr lang="en-US" sz="1050" dirty="0">
                <a:solidFill>
                  <a:schemeClr val="bg1"/>
                </a:solidFill>
              </a:rPr>
              <a:t>Chris Woods, MD, Thomas Denny, MSc, MPhil</a:t>
            </a:r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50" b="1" i="1" dirty="0">
                <a:solidFill>
                  <a:schemeClr val="bg1"/>
                </a:solidFill>
              </a:rPr>
              <a:t>Program Lead: </a:t>
            </a:r>
            <a:r>
              <a:rPr lang="en-US" sz="1050" dirty="0">
                <a:solidFill>
                  <a:schemeClr val="bg1"/>
                </a:solidFill>
              </a:rPr>
              <a:t>Tim Veldman, PhD</a:t>
            </a:r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50" b="1" i="1" dirty="0">
                <a:solidFill>
                  <a:schemeClr val="bg1"/>
                </a:solidFill>
              </a:rPr>
              <a:t>Operational Lead:</a:t>
            </a:r>
            <a:r>
              <a:rPr lang="en-US" sz="1050" dirty="0">
                <a:solidFill>
                  <a:schemeClr val="bg1"/>
                </a:solidFill>
              </a:rPr>
              <a:t> Barrie Harper</a:t>
            </a:r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97E451-76C7-494F-B7DF-97CCA2E568DB}"/>
              </a:ext>
            </a:extLst>
          </p:cNvPr>
          <p:cNvSpPr txBox="1"/>
          <p:nvPr/>
        </p:nvSpPr>
        <p:spPr>
          <a:xfrm>
            <a:off x="4450080" y="3133544"/>
            <a:ext cx="3291840" cy="1606218"/>
          </a:xfrm>
          <a:prstGeom prst="rect">
            <a:avLst/>
          </a:prstGeom>
          <a:solidFill>
            <a:srgbClr val="0D95BF"/>
          </a:solidFill>
        </p:spPr>
        <p:txBody>
          <a:bodyPr wrap="square" tIns="137160" bIns="137160" rtlCol="0" anchor="t" anchorCtr="0">
            <a:noAutofit/>
          </a:bodyPr>
          <a:lstStyle/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100" b="1" dirty="0">
                <a:solidFill>
                  <a:schemeClr val="bg1"/>
                </a:solidFill>
              </a:rPr>
              <a:t>COMMUNITY ENGAGEMENT CORE</a:t>
            </a:r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50" b="1" i="1" dirty="0">
                <a:solidFill>
                  <a:schemeClr val="bg1"/>
                </a:solidFill>
              </a:rPr>
              <a:t>Core Leadership:</a:t>
            </a:r>
            <a:r>
              <a:rPr lang="en-US" sz="1050" b="1" dirty="0">
                <a:solidFill>
                  <a:schemeClr val="bg1"/>
                </a:solidFill>
              </a:rPr>
              <a:t/>
            </a:r>
            <a:br>
              <a:rPr lang="en-US" sz="1050" b="1" dirty="0">
                <a:solidFill>
                  <a:schemeClr val="bg1"/>
                </a:solidFill>
              </a:rPr>
            </a:br>
            <a:r>
              <a:rPr lang="en-US" sz="1050" dirty="0">
                <a:solidFill>
                  <a:schemeClr val="bg1"/>
                </a:solidFill>
              </a:rPr>
              <a:t>Al Richmond, Krista Perreira, PhD</a:t>
            </a:r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50" b="1" i="1" dirty="0">
                <a:solidFill>
                  <a:schemeClr val="bg1"/>
                </a:solidFill>
              </a:rPr>
              <a:t>Program Lead : </a:t>
            </a:r>
            <a:r>
              <a:rPr lang="en-US" sz="1050" dirty="0">
                <a:solidFill>
                  <a:schemeClr val="bg1"/>
                </a:solidFill>
              </a:rPr>
              <a:t>Renee Leverty</a:t>
            </a:r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50" b="1" i="1" dirty="0">
                <a:solidFill>
                  <a:schemeClr val="bg1"/>
                </a:solidFill>
              </a:rPr>
              <a:t>Operational Leads: </a:t>
            </a:r>
            <a:r>
              <a:rPr lang="en-US" sz="1050" dirty="0">
                <a:solidFill>
                  <a:schemeClr val="bg1"/>
                </a:solidFill>
              </a:rPr>
              <a:t>Crystal Cannon &amp; Phil Horn</a:t>
            </a:r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EB3014-B04E-CB44-A00F-0918A021C3E0}"/>
              </a:ext>
            </a:extLst>
          </p:cNvPr>
          <p:cNvSpPr txBox="1"/>
          <p:nvPr/>
        </p:nvSpPr>
        <p:spPr>
          <a:xfrm>
            <a:off x="8147395" y="3133544"/>
            <a:ext cx="3291840" cy="1606218"/>
          </a:xfrm>
          <a:prstGeom prst="rect">
            <a:avLst/>
          </a:prstGeom>
          <a:solidFill>
            <a:srgbClr val="65AB4E"/>
          </a:solidFill>
        </p:spPr>
        <p:txBody>
          <a:bodyPr wrap="square" tIns="137160" bIns="137160" rtlCol="0" anchor="t" anchorCtr="0">
            <a:noAutofit/>
          </a:bodyPr>
          <a:lstStyle/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100" b="1" dirty="0">
                <a:solidFill>
                  <a:schemeClr val="bg1"/>
                </a:solidFill>
              </a:rPr>
              <a:t>DATA SCIENCE AND BIOSTATISTICAL CORE</a:t>
            </a:r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50" b="1" i="1" dirty="0">
                <a:solidFill>
                  <a:schemeClr val="bg1"/>
                </a:solidFill>
              </a:rPr>
              <a:t>Core Leadership:</a:t>
            </a:r>
            <a:r>
              <a:rPr lang="en-US" sz="1050" b="1" dirty="0">
                <a:solidFill>
                  <a:schemeClr val="bg1"/>
                </a:solidFill>
              </a:rPr>
              <a:t/>
            </a:r>
            <a:br>
              <a:rPr lang="en-US" sz="1050" b="1" dirty="0">
                <a:solidFill>
                  <a:schemeClr val="bg1"/>
                </a:solidFill>
              </a:rPr>
            </a:br>
            <a:r>
              <a:rPr lang="en-US" sz="1050" dirty="0">
                <a:solidFill>
                  <a:schemeClr val="bg1"/>
                </a:solidFill>
              </a:rPr>
              <a:t>Keith Marsolo, PhD, Lisa Wruck, PhD</a:t>
            </a:r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50" b="1" i="1" dirty="0">
                <a:solidFill>
                  <a:schemeClr val="bg1"/>
                </a:solidFill>
              </a:rPr>
              <a:t>Program Lead : </a:t>
            </a:r>
            <a:r>
              <a:rPr lang="en-US" sz="1050" dirty="0">
                <a:solidFill>
                  <a:schemeClr val="bg1"/>
                </a:solidFill>
              </a:rPr>
              <a:t>Bhargav Adagarla</a:t>
            </a:r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50" b="1" i="1" dirty="0">
                <a:solidFill>
                  <a:schemeClr val="bg1"/>
                </a:solidFill>
              </a:rPr>
              <a:t>Operational Lead: </a:t>
            </a:r>
            <a:r>
              <a:rPr lang="en-US" sz="1050" dirty="0">
                <a:solidFill>
                  <a:schemeClr val="bg1"/>
                </a:solidFill>
              </a:rPr>
              <a:t>Laura Johnson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12DE06E-E195-EC46-9515-D6C5C40D5ADA}"/>
              </a:ext>
            </a:extLst>
          </p:cNvPr>
          <p:cNvCxnSpPr>
            <a:cxnSpLocks/>
          </p:cNvCxnSpPr>
          <p:nvPr/>
        </p:nvCxnSpPr>
        <p:spPr>
          <a:xfrm>
            <a:off x="4044605" y="3737340"/>
            <a:ext cx="405475" cy="0"/>
          </a:xfrm>
          <a:prstGeom prst="line">
            <a:avLst/>
          </a:prstGeom>
          <a:noFill/>
          <a:ln w="25400" cap="flat" cmpd="sng" algn="ctr">
            <a:solidFill>
              <a:srgbClr val="86898F"/>
            </a:solidFill>
            <a:prstDash val="solid"/>
            <a:miter lim="800000"/>
            <a:headEnd type="arrow" w="lg" len="sm"/>
            <a:tailEnd type="arrow" w="lg" len="sm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8AF6693-0F01-CE48-8B9F-D647466492B0}"/>
              </a:ext>
            </a:extLst>
          </p:cNvPr>
          <p:cNvSpPr txBox="1"/>
          <p:nvPr/>
        </p:nvSpPr>
        <p:spPr>
          <a:xfrm>
            <a:off x="9577953" y="1173156"/>
            <a:ext cx="1861282" cy="1237261"/>
          </a:xfrm>
          <a:prstGeom prst="rect">
            <a:avLst/>
          </a:prstGeom>
          <a:solidFill>
            <a:schemeClr val="bg1">
              <a:alpha val="80000"/>
            </a:schemeClr>
          </a:solidFill>
          <a:ln w="25400">
            <a:solidFill>
              <a:srgbClr val="6E3685"/>
            </a:solidFill>
          </a:ln>
        </p:spPr>
        <p:txBody>
          <a:bodyPr wrap="square" tIns="137160" bIns="137160" rtlCol="0" anchor="t" anchorCtr="0">
            <a:noAutofit/>
          </a:bodyPr>
          <a:lstStyle/>
          <a:p>
            <a:pPr algn="ctr">
              <a:lnSpc>
                <a:spcPct val="95000"/>
              </a:lnSpc>
              <a:spcBef>
                <a:spcPts val="400"/>
              </a:spcBef>
            </a:pPr>
            <a:endParaRPr lang="en-US" sz="1100" b="1" dirty="0">
              <a:solidFill>
                <a:srgbClr val="0C4F92"/>
              </a:solidFill>
            </a:endParaRPr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100" b="1" dirty="0">
                <a:solidFill>
                  <a:srgbClr val="0C4F92"/>
                </a:solidFill>
              </a:rPr>
              <a:t>RADx-UP </a:t>
            </a:r>
            <a:br>
              <a:rPr lang="en-US" sz="1100" b="1" dirty="0">
                <a:solidFill>
                  <a:srgbClr val="0C4F92"/>
                </a:solidFill>
              </a:rPr>
            </a:br>
            <a:r>
              <a:rPr lang="en-US" sz="1100" b="1" dirty="0">
                <a:solidFill>
                  <a:srgbClr val="0C4F92"/>
                </a:solidFill>
              </a:rPr>
              <a:t>STEERING COMMITTEE &amp; EXTERNAL ADVISORY BOARD</a:t>
            </a:r>
          </a:p>
        </p:txBody>
      </p:sp>
      <p:pic>
        <p:nvPicPr>
          <p:cNvPr id="12" name="Picture 11" descr="Logo, company name&#10;&#10;Description automatically generated">
            <a:extLst>
              <a:ext uri="{FF2B5EF4-FFF2-40B4-BE49-F238E27FC236}">
                <a16:creationId xmlns:a16="http://schemas.microsoft.com/office/drawing/2014/main" id="{C065B69F-6A7E-104E-BC02-74B1525F313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4101" y="90285"/>
            <a:ext cx="1003800" cy="61936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205018" y="5453257"/>
            <a:ext cx="57819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RADx-UP Awardees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6034E54-B4F2-5E41-9DF7-FC0649C1D4BC}"/>
              </a:ext>
            </a:extLst>
          </p:cNvPr>
          <p:cNvCxnSpPr>
            <a:cxnSpLocks/>
          </p:cNvCxnSpPr>
          <p:nvPr/>
        </p:nvCxnSpPr>
        <p:spPr>
          <a:xfrm flipV="1">
            <a:off x="6096000" y="5207330"/>
            <a:ext cx="1" cy="245927"/>
          </a:xfrm>
          <a:prstGeom prst="line">
            <a:avLst/>
          </a:prstGeom>
          <a:noFill/>
          <a:ln w="25400" cap="flat" cmpd="sng" algn="ctr">
            <a:solidFill>
              <a:srgbClr val="86898F"/>
            </a:solidFill>
            <a:prstDash val="solid"/>
            <a:miter lim="800000"/>
            <a:headEnd type="arrow" w="lg" len="sm"/>
            <a:tailEnd type="arrow" w="lg" len="sm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647779B-F409-B64D-9C4C-7FD429D38FDA}"/>
              </a:ext>
            </a:extLst>
          </p:cNvPr>
          <p:cNvCxnSpPr>
            <a:cxnSpLocks/>
          </p:cNvCxnSpPr>
          <p:nvPr/>
        </p:nvCxnSpPr>
        <p:spPr>
          <a:xfrm>
            <a:off x="7733201" y="3737340"/>
            <a:ext cx="405475" cy="0"/>
          </a:xfrm>
          <a:prstGeom prst="line">
            <a:avLst/>
          </a:prstGeom>
          <a:noFill/>
          <a:ln w="25400" cap="flat" cmpd="sng" algn="ctr">
            <a:solidFill>
              <a:srgbClr val="86898F"/>
            </a:solidFill>
            <a:prstDash val="solid"/>
            <a:miter lim="800000"/>
            <a:headEnd type="arrow" w="lg" len="sm"/>
            <a:tailEnd type="arrow" w="lg" len="sm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99E5574-367E-4C4E-B381-68C33C0CCE22}"/>
              </a:ext>
            </a:extLst>
          </p:cNvPr>
          <p:cNvCxnSpPr>
            <a:cxnSpLocks/>
          </p:cNvCxnSpPr>
          <p:nvPr/>
        </p:nvCxnSpPr>
        <p:spPr>
          <a:xfrm>
            <a:off x="9172478" y="1791786"/>
            <a:ext cx="405475" cy="1"/>
          </a:xfrm>
          <a:prstGeom prst="line">
            <a:avLst/>
          </a:prstGeom>
          <a:noFill/>
          <a:ln w="25400" cap="flat" cmpd="sng" algn="ctr">
            <a:solidFill>
              <a:srgbClr val="86898F"/>
            </a:solidFill>
            <a:prstDash val="solid"/>
            <a:miter lim="800000"/>
            <a:headEnd type="arrow" w="lg" len="sm"/>
            <a:tailEnd type="arrow" w="lg" len="sm"/>
          </a:ln>
          <a:effectLst/>
        </p:spPr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664EFEA-E566-5442-B8B5-8EEF655B3181}"/>
              </a:ext>
            </a:extLst>
          </p:cNvPr>
          <p:cNvGrpSpPr/>
          <p:nvPr/>
        </p:nvGrpSpPr>
        <p:grpSpPr>
          <a:xfrm>
            <a:off x="3546045" y="2415527"/>
            <a:ext cx="5099911" cy="718017"/>
            <a:chOff x="3546045" y="2620700"/>
            <a:chExt cx="5099911" cy="678819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E9776D7-23ED-E546-8FB8-D4048200674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45956" y="2620700"/>
              <a:ext cx="0" cy="678819"/>
            </a:xfrm>
            <a:prstGeom prst="line">
              <a:avLst/>
            </a:prstGeom>
            <a:noFill/>
            <a:ln w="25400" cap="flat" cmpd="sng" algn="ctr">
              <a:solidFill>
                <a:srgbClr val="86898F"/>
              </a:solidFill>
              <a:prstDash val="solid"/>
              <a:miter lim="800000"/>
              <a:headEnd type="arrow" w="lg" len="sm"/>
              <a:tailEnd type="arrow" w="lg" len="sm"/>
            </a:ln>
            <a:effectLst/>
          </p:spPr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6AF71323-A0CB-484E-9837-5EACDFAA164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96001" y="2620700"/>
              <a:ext cx="0" cy="678819"/>
            </a:xfrm>
            <a:prstGeom prst="line">
              <a:avLst/>
            </a:prstGeom>
            <a:noFill/>
            <a:ln w="25400" cap="flat" cmpd="sng" algn="ctr">
              <a:solidFill>
                <a:srgbClr val="86898F"/>
              </a:solidFill>
              <a:prstDash val="solid"/>
              <a:miter lim="800000"/>
              <a:headEnd type="arrow" w="lg" len="sm"/>
              <a:tailEnd type="arrow" w="lg" len="sm"/>
            </a:ln>
            <a:effectLst/>
          </p:spPr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07DCD56-134D-7F47-94F4-F8228CE0E92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46045" y="2620700"/>
              <a:ext cx="0" cy="678819"/>
            </a:xfrm>
            <a:prstGeom prst="line">
              <a:avLst/>
            </a:prstGeom>
            <a:noFill/>
            <a:ln w="25400" cap="flat" cmpd="sng" algn="ctr">
              <a:solidFill>
                <a:srgbClr val="86898F"/>
              </a:solidFill>
              <a:prstDash val="solid"/>
              <a:miter lim="800000"/>
              <a:headEnd type="arrow" w="lg" len="sm"/>
              <a:tailEnd type="arrow" w="lg" len="sm"/>
            </a:ln>
            <a:effectLst/>
          </p:spPr>
        </p:cxnSp>
      </p:grp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AF28F5C-7801-5948-8657-CDFD772EE8F7}"/>
              </a:ext>
            </a:extLst>
          </p:cNvPr>
          <p:cNvCxnSpPr>
            <a:cxnSpLocks/>
          </p:cNvCxnSpPr>
          <p:nvPr/>
        </p:nvCxnSpPr>
        <p:spPr>
          <a:xfrm flipV="1">
            <a:off x="6084516" y="679503"/>
            <a:ext cx="0" cy="367244"/>
          </a:xfrm>
          <a:prstGeom prst="line">
            <a:avLst/>
          </a:prstGeom>
          <a:noFill/>
          <a:ln w="25400" cap="flat" cmpd="sng" algn="ctr">
            <a:solidFill>
              <a:srgbClr val="86898F"/>
            </a:solidFill>
            <a:prstDash val="solid"/>
            <a:miter lim="800000"/>
            <a:headEnd type="arrow" w="lg" len="sm"/>
            <a:tailEnd type="arrow" w="lg" len="sm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E07DCB64-6FED-A542-B303-4631E08967F2}"/>
              </a:ext>
            </a:extLst>
          </p:cNvPr>
          <p:cNvSpPr txBox="1"/>
          <p:nvPr/>
        </p:nvSpPr>
        <p:spPr>
          <a:xfrm>
            <a:off x="752765" y="2603675"/>
            <a:ext cx="10686470" cy="365387"/>
          </a:xfrm>
          <a:prstGeom prst="rect">
            <a:avLst/>
          </a:prstGeom>
          <a:solidFill>
            <a:schemeClr val="bg1">
              <a:alpha val="80000"/>
            </a:schemeClr>
          </a:solidFill>
          <a:ln w="25400">
            <a:solidFill>
              <a:srgbClr val="CBCDCD"/>
            </a:solidFill>
          </a:ln>
        </p:spPr>
        <p:txBody>
          <a:bodyPr wrap="square" tIns="137160" bIns="137160" rtlCol="0" anchor="ctr" anchorCtr="0">
            <a:noAutofit/>
          </a:bodyPr>
          <a:lstStyle/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200" b="1" dirty="0">
                <a:solidFill>
                  <a:srgbClr val="0C4F92"/>
                </a:solidFill>
              </a:rPr>
              <a:t>SERVICES: </a:t>
            </a:r>
            <a:r>
              <a:rPr lang="en-US" sz="1200" dirty="0">
                <a:solidFill>
                  <a:srgbClr val="0C4F92"/>
                </a:solidFill>
              </a:rPr>
              <a:t>Project Leadership, Communications, Evaluation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08395" y="1690437"/>
            <a:ext cx="1978587" cy="57708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i="1" dirty="0">
                <a:solidFill>
                  <a:schemeClr val="bg1"/>
                </a:solidFill>
              </a:rPr>
              <a:t>NIH Program Officers</a:t>
            </a:r>
            <a:r>
              <a:rPr lang="en-US" sz="1050" dirty="0">
                <a:solidFill>
                  <a:schemeClr val="bg1"/>
                </a:solidFill>
              </a:rPr>
              <a:t>: </a:t>
            </a: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Dottie Castille, PhD</a:t>
            </a: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Beda Jean-Francois, PhD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355082" y="4196592"/>
            <a:ext cx="2200250" cy="41549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i="1" dirty="0">
                <a:solidFill>
                  <a:schemeClr val="bg1"/>
                </a:solidFill>
              </a:rPr>
              <a:t>NIH Project Scientist</a:t>
            </a:r>
            <a:r>
              <a:rPr lang="en-US" sz="1050" dirty="0">
                <a:solidFill>
                  <a:schemeClr val="bg1"/>
                </a:solidFill>
              </a:rPr>
              <a:t>: </a:t>
            </a:r>
          </a:p>
          <a:p>
            <a:pPr algn="ctr"/>
            <a:r>
              <a:rPr lang="en-US" sz="1050" dirty="0" err="1">
                <a:solidFill>
                  <a:schemeClr val="bg1"/>
                </a:solidFill>
              </a:rPr>
              <a:t>Fabienne</a:t>
            </a:r>
            <a:r>
              <a:rPr lang="en-US" sz="1050" dirty="0">
                <a:solidFill>
                  <a:schemeClr val="bg1"/>
                </a:solidFill>
              </a:rPr>
              <a:t> </a:t>
            </a:r>
            <a:r>
              <a:rPr lang="en-US" sz="1050" dirty="0" err="1">
                <a:solidFill>
                  <a:schemeClr val="bg1"/>
                </a:solidFill>
              </a:rPr>
              <a:t>Santel</a:t>
            </a:r>
            <a:r>
              <a:rPr lang="en-US" sz="1050" dirty="0">
                <a:solidFill>
                  <a:schemeClr val="bg1"/>
                </a:solidFill>
              </a:rPr>
              <a:t>, MD, MPH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962620" y="4213756"/>
            <a:ext cx="2200250" cy="41549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i="1" dirty="0">
                <a:solidFill>
                  <a:schemeClr val="bg1"/>
                </a:solidFill>
              </a:rPr>
              <a:t>NIH Project Scientist</a:t>
            </a:r>
            <a:r>
              <a:rPr lang="en-US" sz="1050" dirty="0">
                <a:solidFill>
                  <a:schemeClr val="bg1"/>
                </a:solidFill>
              </a:rPr>
              <a:t>: </a:t>
            </a: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Nadra Tyus, Dr.PH, MPH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D7F921F-6052-D841-B35F-44186B20C78F}"/>
              </a:ext>
            </a:extLst>
          </p:cNvPr>
          <p:cNvCxnSpPr>
            <a:cxnSpLocks/>
          </p:cNvCxnSpPr>
          <p:nvPr/>
        </p:nvCxnSpPr>
        <p:spPr>
          <a:xfrm flipV="1">
            <a:off x="6099031" y="4699372"/>
            <a:ext cx="1" cy="286317"/>
          </a:xfrm>
          <a:prstGeom prst="line">
            <a:avLst/>
          </a:prstGeom>
          <a:noFill/>
          <a:ln w="25400" cap="flat" cmpd="sng" algn="ctr">
            <a:solidFill>
              <a:srgbClr val="86898F"/>
            </a:solidFill>
            <a:prstDash val="solid"/>
            <a:miter lim="800000"/>
            <a:headEnd type="arrow" w="lg" len="sm"/>
            <a:tailEnd type="arrow" w="lg" len="sm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8645956" y="4220339"/>
            <a:ext cx="2200250" cy="41549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i="1" dirty="0">
                <a:solidFill>
                  <a:schemeClr val="bg1"/>
                </a:solidFill>
              </a:rPr>
              <a:t>NIH Project Scientist</a:t>
            </a:r>
            <a:r>
              <a:rPr lang="en-US" sz="1050" dirty="0">
                <a:solidFill>
                  <a:schemeClr val="bg1"/>
                </a:solidFill>
              </a:rPr>
              <a:t>: </a:t>
            </a: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Partha Bhattacharyya, PhD</a:t>
            </a:r>
          </a:p>
        </p:txBody>
      </p:sp>
    </p:spTree>
    <p:extLst>
      <p:ext uri="{BB962C8B-B14F-4D97-AF65-F5344CB8AC3E}">
        <p14:creationId xmlns:p14="http://schemas.microsoft.com/office/powerpoint/2010/main" val="1102133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8F20B349-B96C-CC44-A705-851EB6B3E960}"/>
              </a:ext>
            </a:extLst>
          </p:cNvPr>
          <p:cNvSpPr txBox="1"/>
          <p:nvPr/>
        </p:nvSpPr>
        <p:spPr>
          <a:xfrm>
            <a:off x="318890" y="722897"/>
            <a:ext cx="1869379" cy="2579289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95000"/>
              </a:lnSpc>
              <a:spcBef>
                <a:spcPts val="400"/>
              </a:spcBef>
            </a:pPr>
            <a:endParaRPr lang="en-US" sz="1000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D40931F-52AB-3E46-BCB0-345963EF78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773281"/>
              </p:ext>
            </p:extLst>
          </p:nvPr>
        </p:nvGraphicFramePr>
        <p:xfrm>
          <a:off x="401870" y="880535"/>
          <a:ext cx="1611035" cy="1285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1035">
                  <a:extLst>
                    <a:ext uri="{9D8B030D-6E8A-4147-A177-3AD203B41FA5}">
                      <a16:colId xmlns:a16="http://schemas.microsoft.com/office/drawing/2014/main" val="309284185"/>
                    </a:ext>
                  </a:extLst>
                </a:gridCol>
              </a:tblGrid>
              <a:tr h="1723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COVID-19 TESTING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756073"/>
                  </a:ext>
                </a:extLst>
              </a:tr>
              <a:tr h="823582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00"/>
                        </a:spcBef>
                      </a:pPr>
                      <a:r>
                        <a:rPr lang="en-US" sz="1000" b="1" i="1" dirty="0"/>
                        <a:t>Core Leadership</a:t>
                      </a:r>
                    </a:p>
                    <a:p>
                      <a:pPr lvl="0" algn="ctr" defTabSz="1600200">
                        <a:spcBef>
                          <a:spcPct val="0"/>
                        </a:spcBef>
                      </a:pPr>
                      <a:r>
                        <a:rPr lang="en-US" sz="1000" dirty="0"/>
                        <a:t>Chris Wood</a:t>
                      </a:r>
                    </a:p>
                    <a:p>
                      <a:pPr lvl="0" algn="ctr" defTabSz="1600200">
                        <a:spcBef>
                          <a:spcPct val="0"/>
                        </a:spcBef>
                      </a:pPr>
                      <a:r>
                        <a:rPr lang="en-US" sz="1000" dirty="0"/>
                        <a:t>Tom Denny</a:t>
                      </a:r>
                    </a:p>
                    <a:p>
                      <a:pPr algn="ctr">
                        <a:lnSpc>
                          <a:spcPct val="95000"/>
                        </a:lnSpc>
                        <a:spcBef>
                          <a:spcPts val="400"/>
                        </a:spcBef>
                      </a:pPr>
                      <a:r>
                        <a:rPr lang="en-US" sz="1000" b="1" i="1" dirty="0"/>
                        <a:t>Operations Leadership</a:t>
                      </a:r>
                    </a:p>
                    <a:p>
                      <a:pPr lvl="0" algn="ctr" defTabSz="1600200">
                        <a:spcBef>
                          <a:spcPct val="0"/>
                        </a:spcBef>
                      </a:pPr>
                      <a:r>
                        <a:rPr lang="en-US" sz="1000" dirty="0"/>
                        <a:t>Barrie Harper</a:t>
                      </a:r>
                    </a:p>
                    <a:p>
                      <a:pPr lvl="0" algn="ctr" defTabSz="1600200">
                        <a:spcBef>
                          <a:spcPct val="0"/>
                        </a:spcBef>
                      </a:pPr>
                      <a:r>
                        <a:rPr lang="en-US" sz="1000" dirty="0"/>
                        <a:t>Scott Kennedy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322548"/>
                  </a:ext>
                </a:extLst>
              </a:tr>
            </a:tbl>
          </a:graphicData>
        </a:graphic>
      </p:graphicFrame>
      <p:graphicFrame>
        <p:nvGraphicFramePr>
          <p:cNvPr id="33" name="Table 2">
            <a:extLst>
              <a:ext uri="{FF2B5EF4-FFF2-40B4-BE49-F238E27FC236}">
                <a16:creationId xmlns:a16="http://schemas.microsoft.com/office/drawing/2014/main" id="{88B017EE-4A70-184A-B33C-FC20E17A7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689412"/>
              </p:ext>
            </p:extLst>
          </p:nvPr>
        </p:nvGraphicFramePr>
        <p:xfrm>
          <a:off x="2355850" y="804335"/>
          <a:ext cx="2718951" cy="1437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8951">
                  <a:extLst>
                    <a:ext uri="{9D8B030D-6E8A-4147-A177-3AD203B41FA5}">
                      <a16:colId xmlns:a16="http://schemas.microsoft.com/office/drawing/2014/main" val="309284185"/>
                    </a:ext>
                  </a:extLst>
                </a:gridCol>
              </a:tblGrid>
              <a:tr h="2009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ADMINISTRATION &amp; COORDINATION</a:t>
                      </a:r>
                    </a:p>
                  </a:txBody>
                  <a:tcPr>
                    <a:solidFill>
                      <a:srgbClr val="0D46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756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00"/>
                        </a:spcBef>
                      </a:pPr>
                      <a:r>
                        <a:rPr lang="en-US" sz="1000" b="1" i="1" dirty="0"/>
                        <a:t>Core Leadership</a:t>
                      </a:r>
                    </a:p>
                    <a:p>
                      <a:pPr lvl="0" algn="ctr" defTabSz="1600200">
                        <a:spcBef>
                          <a:spcPct val="0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Michael Cohen-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</a:rPr>
                        <a:t>Wolkowiez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defTabSz="1600200">
                        <a:spcBef>
                          <a:spcPct val="0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Giselle Corbie-Smith</a:t>
                      </a:r>
                    </a:p>
                    <a:p>
                      <a:pPr lvl="0" algn="ctr" defTabSz="1600200">
                        <a:spcBef>
                          <a:spcPct val="0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Warren Kibbe</a:t>
                      </a:r>
                    </a:p>
                    <a:p>
                      <a:pPr algn="ctr">
                        <a:lnSpc>
                          <a:spcPct val="95000"/>
                        </a:lnSpc>
                        <a:spcBef>
                          <a:spcPts val="400"/>
                        </a:spcBef>
                      </a:pPr>
                      <a:r>
                        <a:rPr lang="en-US" sz="1000" b="1" i="1" dirty="0"/>
                        <a:t>Operations Leadership</a:t>
                      </a:r>
                    </a:p>
                    <a:p>
                      <a:pPr lvl="0" algn="ctr">
                        <a:spcBef>
                          <a:spcPct val="0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Colleen Canavan</a:t>
                      </a:r>
                    </a:p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Princess Abbott-Grimes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322548"/>
                  </a:ext>
                </a:extLst>
              </a:tr>
            </a:tbl>
          </a:graphicData>
        </a:graphic>
      </p:graphicFrame>
      <p:graphicFrame>
        <p:nvGraphicFramePr>
          <p:cNvPr id="34" name="Table 2">
            <a:extLst>
              <a:ext uri="{FF2B5EF4-FFF2-40B4-BE49-F238E27FC236}">
                <a16:creationId xmlns:a16="http://schemas.microsoft.com/office/drawing/2014/main" id="{6C1EFB52-7037-3A40-B8C4-31721EEF78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150368"/>
              </p:ext>
            </p:extLst>
          </p:nvPr>
        </p:nvGraphicFramePr>
        <p:xfrm>
          <a:off x="5386201" y="806694"/>
          <a:ext cx="3031170" cy="1132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31170">
                  <a:extLst>
                    <a:ext uri="{9D8B030D-6E8A-4147-A177-3AD203B41FA5}">
                      <a16:colId xmlns:a16="http://schemas.microsoft.com/office/drawing/2014/main" val="309284185"/>
                    </a:ext>
                  </a:extLst>
                </a:gridCol>
              </a:tblGrid>
              <a:tr h="2317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COMMUNITY ENGAGEMENT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756073"/>
                  </a:ext>
                </a:extLst>
              </a:tr>
              <a:tr h="844938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00"/>
                        </a:spcBef>
                      </a:pPr>
                      <a:r>
                        <a:rPr lang="en-US" sz="1000" b="1" i="1" dirty="0"/>
                        <a:t>Core Leadership</a:t>
                      </a:r>
                    </a:p>
                    <a:p>
                      <a:pPr algn="ctr" defTabSz="1600200">
                        <a:spcBef>
                          <a:spcPct val="0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Al Richmond </a:t>
                      </a:r>
                    </a:p>
                    <a:p>
                      <a:pPr algn="ctr" defTabSz="1600200">
                        <a:spcBef>
                          <a:spcPct val="0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Krista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</a:rPr>
                        <a:t>Perreira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Bef>
                          <a:spcPts val="400"/>
                        </a:spcBef>
                      </a:pPr>
                      <a:r>
                        <a:rPr lang="en-US" sz="1000" b="1" i="1" dirty="0"/>
                        <a:t>Operations Leadership</a:t>
                      </a:r>
                    </a:p>
                    <a:p>
                      <a:pPr algn="ctr" defTabSz="1600200">
                        <a:spcBef>
                          <a:spcPct val="0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Crystal Cannon &amp; Phil Horn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322548"/>
                  </a:ext>
                </a:extLst>
              </a:tr>
            </a:tbl>
          </a:graphicData>
        </a:graphic>
      </p:graphicFrame>
      <p:graphicFrame>
        <p:nvGraphicFramePr>
          <p:cNvPr id="36" name="Table 2">
            <a:extLst>
              <a:ext uri="{FF2B5EF4-FFF2-40B4-BE49-F238E27FC236}">
                <a16:creationId xmlns:a16="http://schemas.microsoft.com/office/drawing/2014/main" id="{7432BBB3-510A-254E-9BA5-5D0C5292CD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619879"/>
              </p:ext>
            </p:extLst>
          </p:nvPr>
        </p:nvGraphicFramePr>
        <p:xfrm>
          <a:off x="8660998" y="802773"/>
          <a:ext cx="1478979" cy="1285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8979">
                  <a:extLst>
                    <a:ext uri="{9D8B030D-6E8A-4147-A177-3AD203B41FA5}">
                      <a16:colId xmlns:a16="http://schemas.microsoft.com/office/drawing/2014/main" val="309284185"/>
                    </a:ext>
                  </a:extLst>
                </a:gridCol>
              </a:tblGrid>
              <a:tr h="135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DATA SCIENCE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756073"/>
                  </a:ext>
                </a:extLst>
              </a:tr>
              <a:tr h="645424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00"/>
                        </a:spcBef>
                      </a:pPr>
                      <a:r>
                        <a:rPr lang="en-US" sz="1000" b="1" i="1" dirty="0"/>
                        <a:t>Core Leadership</a:t>
                      </a:r>
                    </a:p>
                    <a:p>
                      <a:pPr lvl="0" algn="ctr" defTabSz="1600200">
                        <a:spcBef>
                          <a:spcPct val="0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Keith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</a:rPr>
                        <a:t>Marsolo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defTabSz="1600200">
                        <a:spcBef>
                          <a:spcPct val="0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Lisa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</a:rPr>
                        <a:t>Wruck</a:t>
                      </a:r>
                      <a:endParaRPr lang="en-US" sz="1000" b="1" u="sng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Bef>
                          <a:spcPts val="400"/>
                        </a:spcBef>
                      </a:pPr>
                      <a:r>
                        <a:rPr lang="en-US" sz="1000" b="1" i="1" dirty="0"/>
                        <a:t>Operations Leadership</a:t>
                      </a:r>
                    </a:p>
                    <a:p>
                      <a:pPr lvl="0" algn="ctr" defTabSz="1600200">
                        <a:spcBef>
                          <a:spcPct val="0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Laura Johnson</a:t>
                      </a:r>
                    </a:p>
                    <a:p>
                      <a:pPr lvl="0" algn="ctr" defTabSz="1600200">
                        <a:spcBef>
                          <a:spcPct val="0"/>
                        </a:spcBef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</a:rPr>
                        <a:t>Ashlei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 Smith</a:t>
                      </a:r>
                      <a:endParaRPr lang="en-US" sz="1000" kern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322548"/>
                  </a:ext>
                </a:extLst>
              </a:tr>
            </a:tbl>
          </a:graphicData>
        </a:graphic>
      </p:graphicFrame>
      <p:graphicFrame>
        <p:nvGraphicFramePr>
          <p:cNvPr id="38" name="Table 2">
            <a:extLst>
              <a:ext uri="{FF2B5EF4-FFF2-40B4-BE49-F238E27FC236}">
                <a16:creationId xmlns:a16="http://schemas.microsoft.com/office/drawing/2014/main" id="{25143874-5698-9E4B-8661-9EEB355DEE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935918"/>
              </p:ext>
            </p:extLst>
          </p:nvPr>
        </p:nvGraphicFramePr>
        <p:xfrm>
          <a:off x="10475510" y="814566"/>
          <a:ext cx="1476868" cy="980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6868">
                  <a:extLst>
                    <a:ext uri="{9D8B030D-6E8A-4147-A177-3AD203B41FA5}">
                      <a16:colId xmlns:a16="http://schemas.microsoft.com/office/drawing/2014/main" val="30928418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COMMUNICATIONS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756073"/>
                  </a:ext>
                </a:extLst>
              </a:tr>
              <a:tr h="413743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00"/>
                        </a:spcBef>
                      </a:pPr>
                      <a:r>
                        <a:rPr lang="en-US" sz="1000" b="1" i="1" dirty="0"/>
                        <a:t>Core Leadership</a:t>
                      </a:r>
                    </a:p>
                    <a:p>
                      <a:pPr lvl="0" algn="ctr" defTabSz="1600200">
                        <a:spcBef>
                          <a:spcPct val="0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Lindsay Singler</a:t>
                      </a:r>
                    </a:p>
                    <a:p>
                      <a:pPr algn="ctr">
                        <a:lnSpc>
                          <a:spcPct val="95000"/>
                        </a:lnSpc>
                        <a:spcBef>
                          <a:spcPts val="400"/>
                        </a:spcBef>
                      </a:pPr>
                      <a:r>
                        <a:rPr lang="en-US" sz="1000" b="1" i="1" dirty="0"/>
                        <a:t>Operations Leadership</a:t>
                      </a:r>
                    </a:p>
                    <a:p>
                      <a:pPr lvl="0" algn="ctr" defTabSz="1600200">
                        <a:spcBef>
                          <a:spcPct val="0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Jenny Cook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32254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CF03967-8263-DF4A-AE5B-87BF177A8CEF}"/>
              </a:ext>
            </a:extLst>
          </p:cNvPr>
          <p:cNvSpPr txBox="1"/>
          <p:nvPr/>
        </p:nvSpPr>
        <p:spPr>
          <a:xfrm>
            <a:off x="413138" y="2384716"/>
            <a:ext cx="1611037" cy="743793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00" b="1" i="1" dirty="0"/>
              <a:t>Operational Oversight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Tim </a:t>
            </a:r>
            <a:r>
              <a:rPr lang="en-US" sz="1000" dirty="0" err="1"/>
              <a:t>Veldman</a:t>
            </a:r>
            <a:endParaRPr lang="en-US" sz="1000" dirty="0"/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00" b="1" i="1" dirty="0"/>
              <a:t>Rapid Research Pilot Grant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Rachel Kaufmann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32887D2-1ADC-6742-8307-FBD12905FFA9}"/>
              </a:ext>
            </a:extLst>
          </p:cNvPr>
          <p:cNvSpPr txBox="1"/>
          <p:nvPr/>
        </p:nvSpPr>
        <p:spPr>
          <a:xfrm>
            <a:off x="2345204" y="2327101"/>
            <a:ext cx="1262985" cy="1856919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00" b="1" i="1" dirty="0"/>
              <a:t>Partnerships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Rachel Kaufmann</a:t>
            </a:r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00" b="1" i="1" dirty="0"/>
              <a:t>Governance/ Committees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Colleen Canavan</a:t>
            </a:r>
          </a:p>
          <a:p>
            <a:pPr algn="ctr" defTabSz="1022350">
              <a:spcBef>
                <a:spcPct val="0"/>
              </a:spcBef>
            </a:pPr>
            <a:endParaRPr lang="en-US" sz="1000" b="1" i="1" dirty="0"/>
          </a:p>
          <a:p>
            <a:pPr lvl="0" algn="ctr" defTabSz="1022350">
              <a:spcBef>
                <a:spcPct val="0"/>
              </a:spcBef>
            </a:pPr>
            <a:r>
              <a:rPr lang="en-US" sz="1000" b="1" i="1" dirty="0" err="1"/>
              <a:t>RADx</a:t>
            </a:r>
            <a:r>
              <a:rPr lang="en-US" sz="1000" b="1" i="1" dirty="0"/>
              <a:t>-UP Grants Coordination</a:t>
            </a:r>
            <a:endParaRPr lang="en-US"/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Samantha Raines</a:t>
            </a:r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00" b="1" i="1" dirty="0"/>
              <a:t>NIH Reporting</a:t>
            </a:r>
            <a:endParaRPr lang="en-US" sz="1000" b="1" i="1" dirty="0">
              <a:cs typeface="Calibri"/>
            </a:endParaRP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Karen Johnson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C4103D2-E30F-D340-8781-A7D058D2A2F7}"/>
              </a:ext>
            </a:extLst>
          </p:cNvPr>
          <p:cNvSpPr txBox="1"/>
          <p:nvPr/>
        </p:nvSpPr>
        <p:spPr>
          <a:xfrm>
            <a:off x="3754819" y="2363669"/>
            <a:ext cx="1262986" cy="1892826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00" b="1" i="1" dirty="0"/>
              <a:t>Collaboration Tools</a:t>
            </a:r>
          </a:p>
          <a:p>
            <a:pPr algn="ctr" defTabSz="1022350">
              <a:spcBef>
                <a:spcPct val="0"/>
              </a:spcBef>
            </a:pPr>
            <a:r>
              <a:rPr lang="en-US" sz="1000" dirty="0"/>
              <a:t>Nilda Itchon-Ramos</a:t>
            </a:r>
            <a:endParaRPr lang="en-US" sz="1000" u="sng" dirty="0"/>
          </a:p>
          <a:p>
            <a:pPr algn="ctr">
              <a:spcBef>
                <a:spcPct val="0"/>
              </a:spcBef>
            </a:pPr>
            <a:r>
              <a:rPr lang="en-US" sz="1000" dirty="0">
                <a:cs typeface="Calibri"/>
              </a:rPr>
              <a:t>Karen Johnson</a:t>
            </a:r>
            <a:endParaRPr lang="en-US" sz="1000">
              <a:cs typeface="Calibri"/>
            </a:endParaRPr>
          </a:p>
          <a:p>
            <a:pPr algn="ctr">
              <a:spcBef>
                <a:spcPct val="0"/>
              </a:spcBef>
            </a:pPr>
            <a:r>
              <a:rPr lang="en-US" sz="1000" dirty="0"/>
              <a:t>Ray Ubinger</a:t>
            </a:r>
            <a:endParaRPr lang="en-US" sz="1000" dirty="0">
              <a:cs typeface="Calibri"/>
            </a:endParaRPr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00" b="1" i="1" dirty="0"/>
              <a:t>Mailbox/  Distribution Lists/ Onboarding</a:t>
            </a:r>
            <a:endParaRPr lang="en-US" sz="1000" b="1" i="1" dirty="0">
              <a:cs typeface="Calibri"/>
            </a:endParaRP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Viviana Moreno</a:t>
            </a:r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00" b="1" i="1" dirty="0"/>
              <a:t>Translations/FAQs</a:t>
            </a:r>
            <a:endParaRPr lang="en-US" sz="1000" b="1" i="1" dirty="0">
              <a:cs typeface="Calibri"/>
            </a:endParaRP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Julia Rehder</a:t>
            </a:r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endParaRPr lang="en-US" sz="1000" b="1" i="1" dirty="0">
              <a:cs typeface="Calibri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5C5BFEC-6E26-624E-B2B0-208DC270EADA}"/>
              </a:ext>
            </a:extLst>
          </p:cNvPr>
          <p:cNvSpPr txBox="1"/>
          <p:nvPr/>
        </p:nvSpPr>
        <p:spPr>
          <a:xfrm>
            <a:off x="5403300" y="1886676"/>
            <a:ext cx="1419090" cy="4896212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00" b="1" i="1" dirty="0"/>
              <a:t>Community Collaboration Grant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Keiana Watkins</a:t>
            </a:r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00" b="1" i="1" dirty="0"/>
              <a:t>Working Groups</a:t>
            </a:r>
          </a:p>
          <a:p>
            <a:pPr algn="ctr" defTabSz="1022350">
              <a:spcBef>
                <a:spcPct val="0"/>
              </a:spcBef>
            </a:pPr>
            <a:r>
              <a:rPr lang="en-US" sz="1000" dirty="0"/>
              <a:t>Renee Leverty</a:t>
            </a:r>
            <a:endParaRPr lang="en-US" sz="1000" u="sng" dirty="0"/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Marcus Layer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Jenni Detwiler</a:t>
            </a:r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00" b="1" i="1" dirty="0"/>
              <a:t>Engagement Resource Center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Hailey Leiva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Ann Burnett</a:t>
            </a:r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00" b="1" i="1" dirty="0"/>
              <a:t>Evidence Academy</a:t>
            </a:r>
          </a:p>
          <a:p>
            <a:pPr algn="ctr" defTabSz="1022350">
              <a:spcBef>
                <a:spcPct val="0"/>
              </a:spcBef>
            </a:pPr>
            <a:r>
              <a:rPr lang="en-US" sz="1000" dirty="0"/>
              <a:t>Renee Leverty </a:t>
            </a:r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00" b="1" i="1" dirty="0"/>
              <a:t>Group Model Building</a:t>
            </a:r>
          </a:p>
          <a:p>
            <a:pPr algn="ctr" defTabSz="1022350">
              <a:spcBef>
                <a:spcPct val="0"/>
              </a:spcBef>
            </a:pPr>
            <a:r>
              <a:rPr lang="en-US" sz="1000" dirty="0"/>
              <a:t>Hannah Potter</a:t>
            </a:r>
          </a:p>
          <a:p>
            <a:pPr algn="ctr" defTabSz="1022350">
              <a:spcBef>
                <a:spcPct val="0"/>
              </a:spcBef>
            </a:pPr>
            <a:r>
              <a:rPr lang="en-US" sz="1000" dirty="0"/>
              <a:t>Helena Pike-Welch</a:t>
            </a:r>
          </a:p>
          <a:p>
            <a:pPr algn="ctr" defTabSz="1022350">
              <a:spcBef>
                <a:spcPts val="600"/>
              </a:spcBef>
            </a:pPr>
            <a:r>
              <a:rPr lang="en-US" sz="1000" b="1" i="1" dirty="0"/>
              <a:t>Core Evaluation</a:t>
            </a:r>
          </a:p>
          <a:p>
            <a:pPr algn="ctr" defTabSz="1022350">
              <a:spcBef>
                <a:spcPct val="0"/>
              </a:spcBef>
            </a:pPr>
            <a:r>
              <a:rPr lang="en-US" sz="1000" dirty="0"/>
              <a:t>Vanessa Flores</a:t>
            </a:r>
          </a:p>
          <a:p>
            <a:pPr algn="ctr" defTabSz="1022350">
              <a:spcBef>
                <a:spcPts val="600"/>
              </a:spcBef>
            </a:pPr>
            <a:r>
              <a:rPr lang="en-US" sz="1000" b="1" i="1" dirty="0"/>
              <a:t>Engagement Training &amp; Support</a:t>
            </a:r>
          </a:p>
          <a:p>
            <a:pPr algn="ctr" defTabSz="1022350">
              <a:spcBef>
                <a:spcPct val="0"/>
              </a:spcBef>
            </a:pPr>
            <a:r>
              <a:rPr lang="en-US" sz="1000" dirty="0"/>
              <a:t>Maryland Grier-Union</a:t>
            </a:r>
          </a:p>
          <a:p>
            <a:pPr algn="ctr" defTabSz="1022350">
              <a:spcBef>
                <a:spcPct val="0"/>
              </a:spcBef>
            </a:pPr>
            <a:r>
              <a:rPr lang="en-US" sz="1000" dirty="0"/>
              <a:t>Magdalene Wellman</a:t>
            </a:r>
          </a:p>
          <a:p>
            <a:pPr algn="ctr" defTabSz="1022350">
              <a:spcBef>
                <a:spcPct val="0"/>
              </a:spcBef>
            </a:pPr>
            <a:r>
              <a:rPr lang="en-US" sz="1000" dirty="0"/>
              <a:t>Emily Finley</a:t>
            </a:r>
          </a:p>
          <a:p>
            <a:pPr algn="ctr" defTabSz="1022350">
              <a:spcBef>
                <a:spcPct val="0"/>
              </a:spcBef>
            </a:pPr>
            <a:r>
              <a:rPr lang="en-US" sz="1000" dirty="0"/>
              <a:t>Fatima Guerrab</a:t>
            </a:r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00" b="1" i="1" dirty="0"/>
              <a:t>Engagement Impact Team Coordination</a:t>
            </a:r>
          </a:p>
          <a:p>
            <a:pPr algn="ctr" defTabSz="1022350">
              <a:spcBef>
                <a:spcPct val="0"/>
              </a:spcBef>
            </a:pPr>
            <a:r>
              <a:rPr lang="en-US" sz="1000" dirty="0" err="1"/>
              <a:t>Hirra</a:t>
            </a:r>
            <a:r>
              <a:rPr lang="en-US" sz="1000" dirty="0"/>
              <a:t> Zahir</a:t>
            </a:r>
            <a:endParaRPr lang="en-US" sz="1000" dirty="0">
              <a:cs typeface="Calibri"/>
            </a:endParaRP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Amanda Souto</a:t>
            </a:r>
          </a:p>
          <a:p>
            <a:pPr algn="ctr" defTabSz="1022350">
              <a:spcBef>
                <a:spcPct val="0"/>
              </a:spcBef>
            </a:pPr>
            <a:endParaRPr lang="en-US" sz="10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5BBCA6F-CDBA-A740-9A2A-E833B76D61CF}"/>
              </a:ext>
            </a:extLst>
          </p:cNvPr>
          <p:cNvSpPr txBox="1"/>
          <p:nvPr/>
        </p:nvSpPr>
        <p:spPr>
          <a:xfrm>
            <a:off x="8660998" y="2146558"/>
            <a:ext cx="1476867" cy="2464777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00" b="1" i="1" dirty="0"/>
              <a:t>Azure Support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Laura Johnson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Courtney Mann</a:t>
            </a:r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00" b="1" i="1" dirty="0"/>
              <a:t>Data Sharing &amp; Data Stewardship Comm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Courtney Mann</a:t>
            </a:r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00" b="1" i="1" dirty="0"/>
              <a:t>Data Analysis &amp; Reporting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Bryan Feger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Ashlei Smith</a:t>
            </a:r>
          </a:p>
          <a:p>
            <a:pPr algn="ctr" defTabSz="1022350">
              <a:spcBef>
                <a:spcPct val="0"/>
              </a:spcBef>
            </a:pPr>
            <a:endParaRPr lang="en-US" sz="1000" dirty="0">
              <a:cs typeface="Calibri"/>
            </a:endParaRPr>
          </a:p>
          <a:p>
            <a:pPr lvl="0" algn="ctr" defTabSz="1022350">
              <a:spcBef>
                <a:spcPct val="0"/>
              </a:spcBef>
            </a:pPr>
            <a:r>
              <a:rPr lang="en-US" sz="1000" b="1" i="1" dirty="0"/>
              <a:t>Data Cataloging, Harmonization &amp; Quality Surveillance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Tracey Hawkins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6D92C74-3A91-194B-85B8-50D6E369E88E}"/>
              </a:ext>
            </a:extLst>
          </p:cNvPr>
          <p:cNvSpPr txBox="1"/>
          <p:nvPr/>
        </p:nvSpPr>
        <p:spPr>
          <a:xfrm>
            <a:off x="10449373" y="1886675"/>
            <a:ext cx="1476868" cy="2382704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00" b="1" i="1" dirty="0"/>
              <a:t>Communication Strategy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Jenny Cook</a:t>
            </a:r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00" b="1" i="1" dirty="0"/>
              <a:t>External Communications</a:t>
            </a:r>
          </a:p>
          <a:p>
            <a:pPr algn="ctr" defTabSz="1022350">
              <a:spcBef>
                <a:spcPct val="0"/>
              </a:spcBef>
            </a:pPr>
            <a:r>
              <a:rPr lang="en-US" sz="1000" dirty="0"/>
              <a:t>Heather Wilson </a:t>
            </a:r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00" b="1" i="1" dirty="0"/>
              <a:t>Internal Communications</a:t>
            </a:r>
          </a:p>
          <a:p>
            <a:pPr algn="ctr" defTabSz="1022350">
              <a:spcBef>
                <a:spcPct val="0"/>
              </a:spcBef>
            </a:pPr>
            <a:r>
              <a:rPr lang="en-US" sz="1000" dirty="0"/>
              <a:t>Anton </a:t>
            </a:r>
            <a:r>
              <a:rPr lang="en-US" sz="1000" dirty="0" err="1"/>
              <a:t>Zuiker</a:t>
            </a:r>
            <a:endParaRPr lang="en-US" sz="1000" dirty="0"/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00" b="1" i="1" dirty="0" err="1"/>
              <a:t>RADx</a:t>
            </a:r>
            <a:r>
              <a:rPr lang="en-US" sz="1000" b="1" i="1" dirty="0"/>
              <a:t> HOT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Gina </a:t>
            </a:r>
            <a:r>
              <a:rPr lang="en-US" sz="1000" dirty="0" err="1"/>
              <a:t>Uhlenbrauck</a:t>
            </a:r>
            <a:endParaRPr lang="en-US" sz="1000" dirty="0"/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00" b="1" i="1" dirty="0"/>
              <a:t>Communications Project Manager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Claire Beard</a:t>
            </a:r>
          </a:p>
        </p:txBody>
      </p:sp>
      <p:graphicFrame>
        <p:nvGraphicFramePr>
          <p:cNvPr id="51" name="Table 2">
            <a:extLst>
              <a:ext uri="{FF2B5EF4-FFF2-40B4-BE49-F238E27FC236}">
                <a16:creationId xmlns:a16="http://schemas.microsoft.com/office/drawing/2014/main" id="{C79063E2-294E-7F4E-B095-3CF91DEC208D}"/>
              </a:ext>
            </a:extLst>
          </p:cNvPr>
          <p:cNvGraphicFramePr>
            <a:graphicFrameLocks noGrp="1"/>
          </p:cNvGraphicFramePr>
          <p:nvPr/>
        </p:nvGraphicFramePr>
        <p:xfrm>
          <a:off x="2274848" y="5035825"/>
          <a:ext cx="2908550" cy="632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54275">
                  <a:extLst>
                    <a:ext uri="{9D8B030D-6E8A-4147-A177-3AD203B41FA5}">
                      <a16:colId xmlns:a16="http://schemas.microsoft.com/office/drawing/2014/main" val="309284185"/>
                    </a:ext>
                  </a:extLst>
                </a:gridCol>
                <a:gridCol w="1454275">
                  <a:extLst>
                    <a:ext uri="{9D8B030D-6E8A-4147-A177-3AD203B41FA5}">
                      <a16:colId xmlns:a16="http://schemas.microsoft.com/office/drawing/2014/main" val="4111667064"/>
                    </a:ext>
                  </a:extLst>
                </a:gridCol>
              </a:tblGrid>
              <a:tr h="20099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PROGRAM-WIDE TRACKING &amp; EVALUATION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756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00"/>
                        </a:spcBef>
                      </a:pPr>
                      <a:r>
                        <a:rPr lang="en-US" sz="1000" b="1" i="1" dirty="0"/>
                        <a:t>Core Leadership</a:t>
                      </a:r>
                    </a:p>
                    <a:p>
                      <a:pPr lvl="0" algn="ctr" defTabSz="1600200">
                        <a:spcBef>
                          <a:spcPct val="0"/>
                        </a:spcBef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</a:rPr>
                        <a:t>Guarav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 Dave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00"/>
                        </a:spcBef>
                      </a:pPr>
                      <a:r>
                        <a:rPr lang="en-US" sz="1000" b="1" i="1" dirty="0"/>
                        <a:t>Operations Leadership</a:t>
                      </a:r>
                    </a:p>
                    <a:p>
                      <a:pPr lvl="0" algn="ctr" defTabSz="1600200">
                        <a:spcBef>
                          <a:spcPct val="0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Karen Johnson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322548"/>
                  </a:ext>
                </a:extLst>
              </a:tr>
            </a:tbl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A211115-6175-164C-89A1-53913CE21FE2}"/>
              </a:ext>
            </a:extLst>
          </p:cNvPr>
          <p:cNvCxnSpPr>
            <a:stCxn id="47" idx="0"/>
            <a:endCxn id="38" idx="2"/>
          </p:cNvCxnSpPr>
          <p:nvPr/>
        </p:nvCxnSpPr>
        <p:spPr>
          <a:xfrm flipV="1">
            <a:off x="11187807" y="1795006"/>
            <a:ext cx="26137" cy="9166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ED15986-428C-B145-87D4-239C6EADA66B}"/>
              </a:ext>
            </a:extLst>
          </p:cNvPr>
          <p:cNvCxnSpPr>
            <a:stCxn id="45" idx="0"/>
            <a:endCxn id="36" idx="2"/>
          </p:cNvCxnSpPr>
          <p:nvPr/>
        </p:nvCxnSpPr>
        <p:spPr>
          <a:xfrm flipV="1">
            <a:off x="9399432" y="2088013"/>
            <a:ext cx="1055" cy="58545"/>
          </a:xfrm>
          <a:prstGeom prst="line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672873D-9D3F-F54F-BE11-17A04E621500}"/>
              </a:ext>
            </a:extLst>
          </p:cNvPr>
          <p:cNvCxnSpPr>
            <a:cxnSpLocks/>
          </p:cNvCxnSpPr>
          <p:nvPr/>
        </p:nvCxnSpPr>
        <p:spPr>
          <a:xfrm flipV="1">
            <a:off x="7434099" y="2330415"/>
            <a:ext cx="0" cy="169436"/>
          </a:xfrm>
          <a:prstGeom prst="line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ECB58A48-B8AB-BD4C-A908-B0ABE900332E}"/>
              </a:ext>
            </a:extLst>
          </p:cNvPr>
          <p:cNvCxnSpPr>
            <a:cxnSpLocks/>
          </p:cNvCxnSpPr>
          <p:nvPr/>
        </p:nvCxnSpPr>
        <p:spPr>
          <a:xfrm flipV="1">
            <a:off x="5957389" y="2330415"/>
            <a:ext cx="0" cy="182749"/>
          </a:xfrm>
          <a:prstGeom prst="line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4D9735D-2084-A745-A331-15CD77005416}"/>
              </a:ext>
            </a:extLst>
          </p:cNvPr>
          <p:cNvCxnSpPr>
            <a:cxnSpLocks/>
          </p:cNvCxnSpPr>
          <p:nvPr/>
        </p:nvCxnSpPr>
        <p:spPr>
          <a:xfrm flipV="1">
            <a:off x="4444882" y="2482815"/>
            <a:ext cx="0" cy="295776"/>
          </a:xfrm>
          <a:prstGeom prst="line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35904DD8-C83C-124C-97EA-4E5083DB5A00}"/>
              </a:ext>
            </a:extLst>
          </p:cNvPr>
          <p:cNvCxnSpPr>
            <a:cxnSpLocks/>
          </p:cNvCxnSpPr>
          <p:nvPr/>
        </p:nvCxnSpPr>
        <p:spPr>
          <a:xfrm flipV="1">
            <a:off x="3000042" y="2482815"/>
            <a:ext cx="0" cy="295776"/>
          </a:xfrm>
          <a:prstGeom prst="line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E20668A-24C9-7543-8113-900E6E96E1EF}"/>
              </a:ext>
            </a:extLst>
          </p:cNvPr>
          <p:cNvCxnSpPr>
            <a:stCxn id="6" idx="0"/>
            <a:endCxn id="2" idx="2"/>
          </p:cNvCxnSpPr>
          <p:nvPr/>
        </p:nvCxnSpPr>
        <p:spPr>
          <a:xfrm flipH="1" flipV="1">
            <a:off x="1207387" y="2165775"/>
            <a:ext cx="11270" cy="218941"/>
          </a:xfrm>
          <a:prstGeom prst="line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B107E3BB-CC0D-2340-802A-DCD00770EC9B}"/>
              </a:ext>
            </a:extLst>
          </p:cNvPr>
          <p:cNvSpPr/>
          <p:nvPr/>
        </p:nvSpPr>
        <p:spPr>
          <a:xfrm>
            <a:off x="2264849" y="705439"/>
            <a:ext cx="2910468" cy="3850528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5F937F6-BDA3-4E4F-A6C2-9F1C2A9B5AF1}"/>
              </a:ext>
            </a:extLst>
          </p:cNvPr>
          <p:cNvSpPr/>
          <p:nvPr/>
        </p:nvSpPr>
        <p:spPr>
          <a:xfrm>
            <a:off x="5330028" y="643211"/>
            <a:ext cx="3135092" cy="61656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E351806-609F-BB4C-A99B-710BB192768C}"/>
              </a:ext>
            </a:extLst>
          </p:cNvPr>
          <p:cNvSpPr/>
          <p:nvPr/>
        </p:nvSpPr>
        <p:spPr>
          <a:xfrm>
            <a:off x="8567857" y="702257"/>
            <a:ext cx="1682341" cy="498932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8733974-69E4-E149-BA70-04B5E12239D7}"/>
              </a:ext>
            </a:extLst>
          </p:cNvPr>
          <p:cNvSpPr/>
          <p:nvPr/>
        </p:nvSpPr>
        <p:spPr>
          <a:xfrm>
            <a:off x="10346637" y="722897"/>
            <a:ext cx="1682341" cy="4196215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itle 3">
            <a:extLst>
              <a:ext uri="{FF2B5EF4-FFF2-40B4-BE49-F238E27FC236}">
                <a16:creationId xmlns:a16="http://schemas.microsoft.com/office/drawing/2014/main" id="{B0491D3E-36C1-7246-A254-526C86027119}"/>
              </a:ext>
            </a:extLst>
          </p:cNvPr>
          <p:cNvSpPr txBox="1">
            <a:spLocks/>
          </p:cNvSpPr>
          <p:nvPr/>
        </p:nvSpPr>
        <p:spPr>
          <a:xfrm>
            <a:off x="318890" y="375489"/>
            <a:ext cx="11400692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lnSpc>
                <a:spcPct val="95000"/>
              </a:lnSpc>
              <a:spcBef>
                <a:spcPts val="400"/>
              </a:spcBef>
            </a:pPr>
            <a:r>
              <a:rPr lang="en-US" sz="1800" dirty="0"/>
              <a:t>CDCC PROGRAM LEADERSHIP &amp; DCRI LEADERSHIP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DFB9F97B-CE07-A441-9856-6564CBCC86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2241" y="6071160"/>
            <a:ext cx="1840885" cy="507149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1AA639A-BCF4-CF4C-8EE7-DFBCC973BA1B}"/>
              </a:ext>
            </a:extLst>
          </p:cNvPr>
          <p:cNvSpPr txBox="1"/>
          <p:nvPr/>
        </p:nvSpPr>
        <p:spPr>
          <a:xfrm>
            <a:off x="6844156" y="1884000"/>
            <a:ext cx="1594979" cy="5091137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00" b="1" i="1" dirty="0"/>
              <a:t>Engagement Impact Team Coordination</a:t>
            </a:r>
          </a:p>
          <a:p>
            <a:pPr algn="ctr" defTabSz="1022350"/>
            <a:r>
              <a:rPr lang="en-US" sz="1000" dirty="0" err="1">
                <a:ea typeface="+mn-lt"/>
                <a:cs typeface="+mn-lt"/>
              </a:rPr>
              <a:t>Hirra</a:t>
            </a:r>
            <a:r>
              <a:rPr lang="en-US" sz="1000" dirty="0">
                <a:ea typeface="+mn-lt"/>
                <a:cs typeface="+mn-lt"/>
              </a:rPr>
              <a:t> Zahir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Amanda Souto </a:t>
            </a:r>
          </a:p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00" b="1" i="1" dirty="0"/>
              <a:t>Engagement Impact Teams</a:t>
            </a:r>
          </a:p>
          <a:p>
            <a:pPr>
              <a:lnSpc>
                <a:spcPct val="95000"/>
              </a:lnSpc>
            </a:pPr>
            <a:r>
              <a:rPr lang="en-US" sz="1000" dirty="0"/>
              <a:t>Tawana Brady </a:t>
            </a:r>
            <a:r>
              <a:rPr lang="en-US" sz="1000" i="1" dirty="0"/>
              <a:t>(TBD)</a:t>
            </a:r>
          </a:p>
          <a:p>
            <a:pPr>
              <a:lnSpc>
                <a:spcPct val="95000"/>
              </a:lnSpc>
            </a:pPr>
            <a:r>
              <a:rPr lang="en-US" sz="1000" dirty="0"/>
              <a:t>Gretchen Mason </a:t>
            </a:r>
            <a:r>
              <a:rPr lang="en-US" sz="1000" i="1" dirty="0"/>
              <a:t>(TBD) </a:t>
            </a:r>
          </a:p>
          <a:p>
            <a:pPr>
              <a:lnSpc>
                <a:spcPct val="95000"/>
              </a:lnSpc>
            </a:pPr>
            <a:r>
              <a:rPr lang="en-US" sz="1000" dirty="0"/>
              <a:t>Kaniqua Outlaw </a:t>
            </a:r>
            <a:r>
              <a:rPr lang="en-US" sz="1000" i="1" dirty="0"/>
              <a:t>(TBD</a:t>
            </a:r>
            <a:r>
              <a:rPr lang="en-US" sz="1000" b="1" i="1" dirty="0"/>
              <a:t>) </a:t>
            </a:r>
          </a:p>
          <a:p>
            <a:pPr defTabSz="1022350"/>
            <a:r>
              <a:rPr lang="en-US" sz="1000" b="1" dirty="0"/>
              <a:t>EIT1</a:t>
            </a:r>
            <a:r>
              <a:rPr lang="en-US" sz="1000" dirty="0"/>
              <a:t>-Lorraine Trim| Cameron Coggins </a:t>
            </a:r>
          </a:p>
          <a:p>
            <a:pPr defTabSz="1022350">
              <a:spcBef>
                <a:spcPts val="600"/>
              </a:spcBef>
            </a:pPr>
            <a:r>
              <a:rPr lang="en-US" sz="1000" b="1" dirty="0"/>
              <a:t>EIT2</a:t>
            </a:r>
            <a:r>
              <a:rPr lang="en-US" sz="1000" dirty="0"/>
              <a:t>-Elizabeth Chege| Keiana Watkins</a:t>
            </a:r>
          </a:p>
          <a:p>
            <a:pPr defTabSz="1022350">
              <a:spcBef>
                <a:spcPts val="600"/>
              </a:spcBef>
            </a:pPr>
            <a:r>
              <a:rPr lang="en-US" sz="1000" b="1" dirty="0"/>
              <a:t>EIT3</a:t>
            </a:r>
            <a:r>
              <a:rPr lang="en-US" sz="1000" dirty="0"/>
              <a:t>-Julia Rehder| Stephanie Belcher</a:t>
            </a:r>
          </a:p>
          <a:p>
            <a:pPr defTabSz="1022350">
              <a:spcBef>
                <a:spcPts val="600"/>
              </a:spcBef>
            </a:pPr>
            <a:r>
              <a:rPr lang="en-US" sz="1000" b="1" dirty="0"/>
              <a:t>EIT4</a:t>
            </a:r>
            <a:r>
              <a:rPr lang="en-US" sz="1000" dirty="0"/>
              <a:t>-Camille Brown-Lowery| Courtney Mann</a:t>
            </a:r>
          </a:p>
          <a:p>
            <a:pPr defTabSz="1022350">
              <a:spcBef>
                <a:spcPts val="600"/>
              </a:spcBef>
            </a:pPr>
            <a:r>
              <a:rPr lang="en-US" sz="1000" b="1" dirty="0"/>
              <a:t>EIT5</a:t>
            </a:r>
            <a:r>
              <a:rPr lang="en-US" sz="1000" dirty="0"/>
              <a:t>-Kate Fraser| </a:t>
            </a:r>
            <a:br>
              <a:rPr lang="en-US" sz="1000" dirty="0"/>
            </a:br>
            <a:r>
              <a:rPr lang="en-US" sz="1000" dirty="0"/>
              <a:t>Lauren Hill</a:t>
            </a:r>
          </a:p>
          <a:p>
            <a:pPr defTabSz="1022350">
              <a:spcBef>
                <a:spcPts val="600"/>
              </a:spcBef>
            </a:pPr>
            <a:r>
              <a:rPr lang="en-US" sz="1000" b="1" dirty="0"/>
              <a:t>EIT6</a:t>
            </a:r>
            <a:r>
              <a:rPr lang="en-US" sz="1000" dirty="0"/>
              <a:t>-Priscilla Kobi| </a:t>
            </a:r>
            <a:br>
              <a:rPr lang="en-US" sz="1000" dirty="0"/>
            </a:br>
            <a:r>
              <a:rPr lang="en-US" sz="1000" dirty="0"/>
              <a:t>Kristine Edwards| Brianah Williams</a:t>
            </a:r>
          </a:p>
          <a:p>
            <a:pPr defTabSz="1022350">
              <a:spcBef>
                <a:spcPts val="600"/>
              </a:spcBef>
            </a:pPr>
            <a:r>
              <a:rPr lang="en-US" sz="1000" b="1" dirty="0"/>
              <a:t>EIT7</a:t>
            </a:r>
            <a:r>
              <a:rPr lang="en-US" sz="1000" dirty="0"/>
              <a:t>-Marcus Layer| Greys Florez</a:t>
            </a:r>
          </a:p>
          <a:p>
            <a:pPr defTabSz="1022350">
              <a:spcBef>
                <a:spcPts val="600"/>
              </a:spcBef>
            </a:pPr>
            <a:r>
              <a:rPr lang="en-US" sz="1000" b="1" dirty="0"/>
              <a:t>EIT8</a:t>
            </a:r>
            <a:r>
              <a:rPr lang="en-US" sz="1000" dirty="0"/>
              <a:t>-Melissa Green| Judithe Louis</a:t>
            </a:r>
          </a:p>
          <a:p>
            <a:pPr defTabSz="1022350"/>
            <a:r>
              <a:rPr lang="en-US" sz="1000" b="1" dirty="0"/>
              <a:t>EIT9</a:t>
            </a:r>
            <a:r>
              <a:rPr lang="en-US" sz="1000" dirty="0"/>
              <a:t>-Tamara Jones| Anna Gross</a:t>
            </a:r>
          </a:p>
        </p:txBody>
      </p:sp>
    </p:spTree>
    <p:extLst>
      <p:ext uri="{BB962C8B-B14F-4D97-AF65-F5344CB8AC3E}">
        <p14:creationId xmlns:p14="http://schemas.microsoft.com/office/powerpoint/2010/main" val="1727016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28AEB51-B4CE-B545-BA2F-BA68C8F3EC5B}"/>
              </a:ext>
            </a:extLst>
          </p:cNvPr>
          <p:cNvSpPr/>
          <p:nvPr/>
        </p:nvSpPr>
        <p:spPr>
          <a:xfrm>
            <a:off x="2749012" y="1038269"/>
            <a:ext cx="7190544" cy="262866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reeform 2"/>
          <p:cNvSpPr/>
          <p:nvPr/>
        </p:nvSpPr>
        <p:spPr>
          <a:xfrm>
            <a:off x="2913247" y="1144785"/>
            <a:ext cx="6862424" cy="326322"/>
          </a:xfrm>
          <a:custGeom>
            <a:avLst/>
            <a:gdLst>
              <a:gd name="connsiteX0" fmla="*/ 0 w 1895651"/>
              <a:gd name="connsiteY0" fmla="*/ 0 h 363512"/>
              <a:gd name="connsiteX1" fmla="*/ 1895651 w 1895651"/>
              <a:gd name="connsiteY1" fmla="*/ 0 h 363512"/>
              <a:gd name="connsiteX2" fmla="*/ 1895651 w 1895651"/>
              <a:gd name="connsiteY2" fmla="*/ 363512 h 363512"/>
              <a:gd name="connsiteX3" fmla="*/ 0 w 1895651"/>
              <a:gd name="connsiteY3" fmla="*/ 363512 h 363512"/>
              <a:gd name="connsiteX4" fmla="*/ 0 w 1895651"/>
              <a:gd name="connsiteY4" fmla="*/ 0 h 363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5651" h="363512">
                <a:moveTo>
                  <a:pt x="0" y="0"/>
                </a:moveTo>
                <a:lnTo>
                  <a:pt x="1895651" y="0"/>
                </a:lnTo>
                <a:lnTo>
                  <a:pt x="1895651" y="363512"/>
                </a:lnTo>
                <a:lnTo>
                  <a:pt x="0" y="363512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8420" tIns="14605" rIns="58420" bIns="14605" numCol="1" spcCol="1270" anchor="ctr" anchorCtr="0">
            <a:noAutofit/>
          </a:bodyPr>
          <a:lstStyle/>
          <a:p>
            <a:pPr lvl="0" algn="ctr" defTabSz="1022350">
              <a:spcBef>
                <a:spcPct val="0"/>
              </a:spcBef>
            </a:pP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COMMUNITIES OF PRACTICE</a:t>
            </a:r>
            <a:endParaRPr lang="en-US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8931843" y="2193915"/>
            <a:ext cx="0" cy="19018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5" name="Table 2">
            <a:extLst>
              <a:ext uri="{FF2B5EF4-FFF2-40B4-BE49-F238E27FC236}">
                <a16:creationId xmlns:a16="http://schemas.microsoft.com/office/drawing/2014/main" id="{1F7561B4-DAE0-3344-A6C7-BEC4B0990277}"/>
              </a:ext>
            </a:extLst>
          </p:cNvPr>
          <p:cNvGraphicFramePr>
            <a:graphicFrameLocks noGrp="1"/>
          </p:cNvGraphicFramePr>
          <p:nvPr/>
        </p:nvGraphicFramePr>
        <p:xfrm>
          <a:off x="3103845" y="1560032"/>
          <a:ext cx="1475691" cy="2001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5691">
                  <a:extLst>
                    <a:ext uri="{9D8B030D-6E8A-4147-A177-3AD203B41FA5}">
                      <a16:colId xmlns:a16="http://schemas.microsoft.com/office/drawing/2014/main" val="309284185"/>
                    </a:ext>
                  </a:extLst>
                </a:gridCol>
              </a:tblGrid>
              <a:tr h="43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WORKING </a:t>
                      </a:r>
                      <a:br>
                        <a:rPr lang="en-US" sz="1000" b="1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GROUPS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756073"/>
                  </a:ext>
                </a:extLst>
              </a:tr>
              <a:tr h="157157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00"/>
                        </a:spcBef>
                      </a:pPr>
                      <a:r>
                        <a:rPr lang="en-US" sz="1000" b="1" i="1" dirty="0"/>
                        <a:t>Core Leadership: </a:t>
                      </a:r>
                      <a:br>
                        <a:rPr lang="en-US" sz="1000" b="1" i="1" dirty="0"/>
                      </a:b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Krista Perreira</a:t>
                      </a:r>
                    </a:p>
                    <a:p>
                      <a:pPr algn="ctr" defTabSz="1022350">
                        <a:spcBef>
                          <a:spcPct val="0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Renee Leverty</a:t>
                      </a:r>
                      <a:endParaRPr lang="en-US" sz="1000" b="1" u="sng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102235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Marcus Layer</a:t>
                      </a:r>
                    </a:p>
                    <a:p>
                      <a:pPr lvl="0" algn="ctr" defTabSz="1022350">
                        <a:spcBef>
                          <a:spcPct val="0"/>
                        </a:spcBef>
                      </a:pP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defTabSz="1022350">
                        <a:spcBef>
                          <a:spcPct val="0"/>
                        </a:spcBef>
                      </a:pPr>
                      <a:r>
                        <a:rPr lang="en-US" sz="1000" dirty="0"/>
                        <a:t>Hailey Leiva</a:t>
                      </a:r>
                    </a:p>
                    <a:p>
                      <a:pPr lvl="0" algn="ctr" defTabSz="1022350">
                        <a:spcBef>
                          <a:spcPct val="0"/>
                        </a:spcBef>
                      </a:pPr>
                      <a:r>
                        <a:rPr lang="en-US" sz="1000" dirty="0"/>
                        <a:t>Jenni Detwiler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sz="10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sz="1000" dirty="0">
                          <a:solidFill>
                            <a:schemeClr val="tx1"/>
                          </a:solidFill>
                        </a:rPr>
                      </a:b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322548"/>
                  </a:ext>
                </a:extLst>
              </a:tr>
            </a:tbl>
          </a:graphicData>
        </a:graphic>
      </p:graphicFrame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044A2C99-CC90-AC4B-822F-5AE707E68054}"/>
              </a:ext>
            </a:extLst>
          </p:cNvPr>
          <p:cNvGraphicFramePr>
            <a:graphicFrameLocks noGrp="1"/>
          </p:cNvGraphicFramePr>
          <p:nvPr/>
        </p:nvGraphicFramePr>
        <p:xfrm>
          <a:off x="4679224" y="1560031"/>
          <a:ext cx="1475691" cy="20015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5691">
                  <a:extLst>
                    <a:ext uri="{9D8B030D-6E8A-4147-A177-3AD203B41FA5}">
                      <a16:colId xmlns:a16="http://schemas.microsoft.com/office/drawing/2014/main" val="309284185"/>
                    </a:ext>
                  </a:extLst>
                </a:gridCol>
              </a:tblGrid>
              <a:tr h="4196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ENGAGEMENT RESOURCE CENTER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756073"/>
                  </a:ext>
                </a:extLst>
              </a:tr>
              <a:tr h="1581954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00"/>
                        </a:spcBef>
                      </a:pPr>
                      <a:r>
                        <a:rPr lang="en-US" sz="1000" b="1" i="1" dirty="0"/>
                        <a:t>Core Leadership: </a:t>
                      </a:r>
                      <a:br>
                        <a:rPr lang="en-US" sz="1000" b="1" i="1" dirty="0"/>
                      </a:b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Al Richmond</a:t>
                      </a:r>
                    </a:p>
                    <a:p>
                      <a:pPr lvl="0" algn="ctr" defTabSz="1022350">
                        <a:spcBef>
                          <a:spcPct val="0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Rosa Gonzalez-Guarda</a:t>
                      </a:r>
                    </a:p>
                    <a:p>
                      <a:pPr marL="0" marR="0" lvl="0" indent="0" algn="ctr" defTabSz="102235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Hailey Leiva</a:t>
                      </a:r>
                    </a:p>
                    <a:p>
                      <a:pPr lvl="0" algn="ctr" defTabSz="1022350">
                        <a:spcBef>
                          <a:spcPct val="0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Ann Burnette</a:t>
                      </a:r>
                      <a:br>
                        <a:rPr lang="en-US" sz="10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sz="1000" dirty="0">
                          <a:solidFill>
                            <a:schemeClr val="tx1"/>
                          </a:solidFill>
                        </a:rPr>
                      </a:b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322548"/>
                  </a:ext>
                </a:extLst>
              </a:tr>
            </a:tbl>
          </a:graphicData>
        </a:graphic>
      </p:graphicFrame>
      <p:graphicFrame>
        <p:nvGraphicFramePr>
          <p:cNvPr id="7" name="Table 2">
            <a:extLst>
              <a:ext uri="{FF2B5EF4-FFF2-40B4-BE49-F238E27FC236}">
                <a16:creationId xmlns:a16="http://schemas.microsoft.com/office/drawing/2014/main" id="{5C75E74A-061A-CB48-BB30-D43123B31526}"/>
              </a:ext>
            </a:extLst>
          </p:cNvPr>
          <p:cNvGraphicFramePr>
            <a:graphicFrameLocks noGrp="1"/>
          </p:cNvGraphicFramePr>
          <p:nvPr/>
        </p:nvGraphicFramePr>
        <p:xfrm>
          <a:off x="6254603" y="1560032"/>
          <a:ext cx="1830524" cy="201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30524">
                  <a:extLst>
                    <a:ext uri="{9D8B030D-6E8A-4147-A177-3AD203B41FA5}">
                      <a16:colId xmlns:a16="http://schemas.microsoft.com/office/drawing/2014/main" val="309284185"/>
                    </a:ext>
                  </a:extLst>
                </a:gridCol>
              </a:tblGrid>
              <a:tr h="1723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GROUP MODEL </a:t>
                      </a:r>
                      <a:br>
                        <a:rPr lang="en-US" sz="1000" b="1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BUILDING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756073"/>
                  </a:ext>
                </a:extLst>
              </a:tr>
              <a:tr h="823582">
                <a:tc>
                  <a:txBody>
                    <a:bodyPr/>
                    <a:lstStyle/>
                    <a:p>
                      <a:pPr marL="0" marR="0" lvl="0" indent="0" algn="ctr" defTabSz="102235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1" dirty="0"/>
                        <a:t>Core Leadership: </a:t>
                      </a:r>
                      <a:br>
                        <a:rPr lang="en-US" sz="1000" b="1" i="1" dirty="0"/>
                      </a:br>
                      <a:r>
                        <a:rPr lang="en-US" sz="1000" dirty="0"/>
                        <a:t>Hannah Potter</a:t>
                      </a:r>
                    </a:p>
                    <a:p>
                      <a:pPr marL="0" marR="0" lvl="0" indent="0" algn="ctr" defTabSz="102235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Helena Pike-Welch</a:t>
                      </a:r>
                    </a:p>
                    <a:p>
                      <a:pPr marL="0" marR="0" lvl="0" indent="0" algn="ctr" defTabSz="102235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102235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Engaging Inquiry</a:t>
                      </a:r>
                    </a:p>
                    <a:p>
                      <a:pPr algn="ctr" defTabSz="1022350">
                        <a:spcBef>
                          <a:spcPct val="0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Karen Grattan</a:t>
                      </a:r>
                    </a:p>
                    <a:p>
                      <a:pPr algn="ctr" defTabSz="1022350">
                        <a:spcBef>
                          <a:spcPct val="0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&amp; Bailey Goldman </a:t>
                      </a:r>
                    </a:p>
                    <a:p>
                      <a:pPr algn="ctr" defTabSz="1022350">
                        <a:spcBef>
                          <a:spcPct val="0"/>
                        </a:spcBef>
                      </a:pPr>
                      <a:endParaRPr lang="de-DE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1022350">
                        <a:spcBef>
                          <a:spcPct val="0"/>
                        </a:spcBef>
                      </a:pPr>
                      <a:r>
                        <a:rPr lang="de-DE" sz="1000" dirty="0">
                          <a:solidFill>
                            <a:schemeClr val="tx1"/>
                          </a:solidFill>
                        </a:rPr>
                        <a:t>Kristen Hassmiller Lich (UNC) </a:t>
                      </a:r>
                    </a:p>
                    <a:p>
                      <a:pPr algn="ctr" defTabSz="1022350">
                        <a:spcBef>
                          <a:spcPct val="0"/>
                        </a:spcBef>
                      </a:pPr>
                      <a:r>
                        <a:rPr lang="de-DE" sz="1000" dirty="0">
                          <a:solidFill>
                            <a:schemeClr val="tx1"/>
                          </a:solidFill>
                        </a:rPr>
                        <a:t>Leah Frerichs  (UNC)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322548"/>
                  </a:ext>
                </a:extLst>
              </a:tr>
            </a:tbl>
          </a:graphicData>
        </a:graphic>
      </p:graphicFrame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8CAF51B8-DB57-724D-9708-6E8C6B34A1B9}"/>
              </a:ext>
            </a:extLst>
          </p:cNvPr>
          <p:cNvGraphicFramePr>
            <a:graphicFrameLocks noGrp="1"/>
          </p:cNvGraphicFramePr>
          <p:nvPr/>
        </p:nvGraphicFramePr>
        <p:xfrm>
          <a:off x="8184815" y="1560033"/>
          <a:ext cx="1590855" cy="20015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90855">
                  <a:extLst>
                    <a:ext uri="{9D8B030D-6E8A-4147-A177-3AD203B41FA5}">
                      <a16:colId xmlns:a16="http://schemas.microsoft.com/office/drawing/2014/main" val="309284185"/>
                    </a:ext>
                  </a:extLst>
                </a:gridCol>
              </a:tblGrid>
              <a:tr h="4208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HUMAN CENTERED DESIGN/VISUALIZATIONS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756073"/>
                  </a:ext>
                </a:extLst>
              </a:tr>
              <a:tr h="1580734">
                <a:tc>
                  <a:txBody>
                    <a:bodyPr/>
                    <a:lstStyle/>
                    <a:p>
                      <a:pPr algn="ctr" defTabSz="1022350">
                        <a:spcBef>
                          <a:spcPct val="0"/>
                        </a:spcBef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IMPAQ</a:t>
                      </a:r>
                    </a:p>
                    <a:p>
                      <a:pPr algn="ctr" defTabSz="1022350">
                        <a:spcBef>
                          <a:spcPct val="0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Kyle Van Dyke</a:t>
                      </a:r>
                    </a:p>
                    <a:p>
                      <a:pPr algn="ctr" defTabSz="1022350">
                        <a:spcBef>
                          <a:spcPct val="0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Brandy Farrar</a:t>
                      </a:r>
                    </a:p>
                    <a:p>
                      <a:pPr algn="ctr" defTabSz="1022350">
                        <a:spcBef>
                          <a:spcPct val="0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Alberto Ortega Hinojosa </a:t>
                      </a:r>
                      <a:br>
                        <a:rPr lang="en-US" sz="10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sz="10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sz="1000" dirty="0">
                          <a:solidFill>
                            <a:schemeClr val="tx1"/>
                          </a:solidFill>
                        </a:rPr>
                      </a:b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322548"/>
                  </a:ext>
                </a:extLst>
              </a:tr>
            </a:tbl>
          </a:graphicData>
        </a:graphic>
      </p:graphicFrame>
      <p:graphicFrame>
        <p:nvGraphicFramePr>
          <p:cNvPr id="9" name="Table 2">
            <a:extLst>
              <a:ext uri="{FF2B5EF4-FFF2-40B4-BE49-F238E27FC236}">
                <a16:creationId xmlns:a16="http://schemas.microsoft.com/office/drawing/2014/main" id="{2AFFF6C2-B491-C947-8203-ED0848CF4A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208422"/>
              </p:ext>
            </p:extLst>
          </p:nvPr>
        </p:nvGraphicFramePr>
        <p:xfrm>
          <a:off x="3103845" y="3918854"/>
          <a:ext cx="3051070" cy="26615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51070">
                  <a:extLst>
                    <a:ext uri="{9D8B030D-6E8A-4147-A177-3AD203B41FA5}">
                      <a16:colId xmlns:a16="http://schemas.microsoft.com/office/drawing/2014/main" val="309284185"/>
                    </a:ext>
                  </a:extLst>
                </a:gridCol>
              </a:tblGrid>
              <a:tr h="2810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ENGAGEMENT IMPACT TEAMS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9C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756073"/>
                  </a:ext>
                </a:extLst>
              </a:tr>
              <a:tr h="238045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00"/>
                        </a:spcBef>
                      </a:pPr>
                      <a:r>
                        <a:rPr lang="en-US" sz="1000" b="1" i="1" dirty="0"/>
                        <a:t>Core Leadership: </a:t>
                      </a:r>
                    </a:p>
                    <a:p>
                      <a:pPr lvl="0" algn="ctr" defTabSz="1022350">
                        <a:spcBef>
                          <a:spcPct val="0"/>
                        </a:spcBef>
                      </a:pPr>
                      <a:r>
                        <a:rPr lang="en-US" sz="1000" dirty="0"/>
                        <a:t>Giselle Corbie-Smith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i="0" u="none" strike="noStrike" noProof="0" dirty="0" err="1">
                          <a:latin typeface="Calibri"/>
                        </a:rPr>
                        <a:t>Hirra</a:t>
                      </a:r>
                      <a:r>
                        <a:rPr lang="en-US" sz="1000" b="0" i="0" u="none" strike="noStrike" noProof="0" dirty="0">
                          <a:latin typeface="Calibri"/>
                        </a:rPr>
                        <a:t> Zahir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000" dirty="0"/>
                        <a:t>Amanda Souto </a:t>
                      </a:r>
                      <a:endParaRPr lang="en-US" dirty="0"/>
                    </a:p>
                    <a:p>
                      <a:pPr algn="ctr" defTabSz="1022350">
                        <a:spcBef>
                          <a:spcPct val="0"/>
                        </a:spcBef>
                      </a:pP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pPr algn="ctr" defTabSz="1022350">
                        <a:spcBef>
                          <a:spcPct val="0"/>
                        </a:spcBef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EIT1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-Lorraine Trim| Cameron Coggins </a:t>
                      </a:r>
                    </a:p>
                    <a:p>
                      <a:pPr algn="ctr" defTabSz="1022350">
                        <a:spcBef>
                          <a:spcPct val="0"/>
                        </a:spcBef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EIT2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-Elizabeth Chege| Keiana Watkins</a:t>
                      </a:r>
                    </a:p>
                    <a:p>
                      <a:pPr algn="ctr" defTabSz="1022350">
                        <a:spcBef>
                          <a:spcPct val="0"/>
                        </a:spcBef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EIT3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-Julia Rehder| Brianah Williams</a:t>
                      </a:r>
                    </a:p>
                    <a:p>
                      <a:pPr algn="ctr" defTabSz="1022350">
                        <a:spcBef>
                          <a:spcPct val="0"/>
                        </a:spcBef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EIT4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-Camille Brown-Lowery| Courtney Mann</a:t>
                      </a:r>
                    </a:p>
                    <a:p>
                      <a:pPr algn="ctr" defTabSz="1022350">
                        <a:spcBef>
                          <a:spcPct val="0"/>
                        </a:spcBef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EIT5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-Kate Fraser| Lauren Hill</a:t>
                      </a:r>
                    </a:p>
                    <a:p>
                      <a:pPr algn="ctr" defTabSz="1022350">
                        <a:spcBef>
                          <a:spcPct val="0"/>
                        </a:spcBef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EIT6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-Priscilla Kobi| Kristine Edwards</a:t>
                      </a:r>
                    </a:p>
                    <a:p>
                      <a:pPr algn="ctr" defTabSz="1022350">
                        <a:spcBef>
                          <a:spcPct val="0"/>
                        </a:spcBef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EIT7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-Marcus Layer| Greys Florez | Kaniqua Outlaw</a:t>
                      </a:r>
                    </a:p>
                    <a:p>
                      <a:pPr algn="ctr" defTabSz="1022350">
                        <a:spcBef>
                          <a:spcPct val="0"/>
                        </a:spcBef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EIT8-Melissa Green| Judithe Louis</a:t>
                      </a:r>
                    </a:p>
                    <a:p>
                      <a:pPr algn="ctr" defTabSz="1022350">
                        <a:spcBef>
                          <a:spcPct val="0"/>
                        </a:spcBef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EIT9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-Tamara Jones| Anna Gross | Gretchen Mason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322548"/>
                  </a:ext>
                </a:extLst>
              </a:tr>
            </a:tbl>
          </a:graphicData>
        </a:graphic>
      </p:graphicFrame>
      <p:graphicFrame>
        <p:nvGraphicFramePr>
          <p:cNvPr id="10" name="Table 2">
            <a:extLst>
              <a:ext uri="{FF2B5EF4-FFF2-40B4-BE49-F238E27FC236}">
                <a16:creationId xmlns:a16="http://schemas.microsoft.com/office/drawing/2014/main" id="{33297296-934F-4749-9BD7-07DCA2A78C82}"/>
              </a:ext>
            </a:extLst>
          </p:cNvPr>
          <p:cNvGraphicFramePr>
            <a:graphicFrameLocks noGrp="1"/>
          </p:cNvGraphicFramePr>
          <p:nvPr/>
        </p:nvGraphicFramePr>
        <p:xfrm>
          <a:off x="6254603" y="3918857"/>
          <a:ext cx="1887553" cy="1546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87553">
                  <a:extLst>
                    <a:ext uri="{9D8B030D-6E8A-4147-A177-3AD203B41FA5}">
                      <a16:colId xmlns:a16="http://schemas.microsoft.com/office/drawing/2014/main" val="309284185"/>
                    </a:ext>
                  </a:extLst>
                </a:gridCol>
              </a:tblGrid>
              <a:tr h="1973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EVIDENCE ACADEMY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9C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756073"/>
                  </a:ext>
                </a:extLst>
              </a:tr>
              <a:tr h="1054837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00"/>
                        </a:spcBef>
                      </a:pPr>
                      <a:r>
                        <a:rPr lang="en-US" sz="1000" b="1" i="1" dirty="0"/>
                        <a:t>Core Leadership: </a:t>
                      </a:r>
                    </a:p>
                    <a:p>
                      <a:pPr algn="ctr" defTabSz="1022350">
                        <a:spcBef>
                          <a:spcPct val="0"/>
                        </a:spcBef>
                      </a:pPr>
                      <a:r>
                        <a:rPr lang="en-US" sz="1000" dirty="0"/>
                        <a:t>Lori Carter-Edwards</a:t>
                      </a:r>
                    </a:p>
                    <a:p>
                      <a:pPr algn="ctr" defTabSz="1022350">
                        <a:spcBef>
                          <a:spcPct val="0"/>
                        </a:spcBef>
                      </a:pPr>
                      <a:r>
                        <a:rPr lang="en-US" sz="1000" dirty="0"/>
                        <a:t>Renee Leverty</a:t>
                      </a:r>
                    </a:p>
                    <a:p>
                      <a:pPr algn="ctr" defTabSz="1022350">
                        <a:spcBef>
                          <a:spcPct val="0"/>
                        </a:spcBef>
                      </a:pPr>
                      <a:endParaRPr lang="en-US" sz="1000" dirty="0"/>
                    </a:p>
                    <a:p>
                      <a:pPr algn="ctr" defTabSz="1022350">
                        <a:spcBef>
                          <a:spcPct val="0"/>
                        </a:spcBef>
                      </a:pPr>
                      <a:r>
                        <a:rPr lang="en-US" sz="1000" dirty="0"/>
                        <a:t>Alicia Bilheimer </a:t>
                      </a:r>
                    </a:p>
                    <a:p>
                      <a:pPr algn="ctr" defTabSz="1022350">
                        <a:spcBef>
                          <a:spcPct val="0"/>
                        </a:spcBef>
                      </a:pPr>
                      <a:r>
                        <a:rPr lang="en-US" sz="1000" dirty="0"/>
                        <a:t>Bukola Adeshina </a:t>
                      </a:r>
                      <a:br>
                        <a:rPr lang="en-US" sz="1000" dirty="0"/>
                      </a:br>
                      <a:r>
                        <a:rPr lang="en-US" sz="1000" dirty="0"/>
                        <a:t>Andrea Thoumi</a:t>
                      </a:r>
                    </a:p>
                    <a:p>
                      <a:pPr algn="ctr" defTabSz="1022350">
                        <a:spcBef>
                          <a:spcPct val="0"/>
                        </a:spcBef>
                      </a:pPr>
                      <a:r>
                        <a:rPr lang="en-US" sz="1000" dirty="0"/>
                        <a:t>Christina Silcox</a:t>
                      </a:r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322548"/>
                  </a:ext>
                </a:extLst>
              </a:tr>
            </a:tbl>
          </a:graphicData>
        </a:graphic>
      </p:graphicFrame>
      <p:graphicFrame>
        <p:nvGraphicFramePr>
          <p:cNvPr id="11" name="Table 2">
            <a:extLst>
              <a:ext uri="{FF2B5EF4-FFF2-40B4-BE49-F238E27FC236}">
                <a16:creationId xmlns:a16="http://schemas.microsoft.com/office/drawing/2014/main" id="{276F0B39-8342-1749-81E3-BB39AB6D3FBD}"/>
              </a:ext>
            </a:extLst>
          </p:cNvPr>
          <p:cNvGraphicFramePr>
            <a:graphicFrameLocks noGrp="1"/>
          </p:cNvGraphicFramePr>
          <p:nvPr/>
        </p:nvGraphicFramePr>
        <p:xfrm>
          <a:off x="8241844" y="3918856"/>
          <a:ext cx="1533826" cy="15468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3826">
                  <a:extLst>
                    <a:ext uri="{9D8B030D-6E8A-4147-A177-3AD203B41FA5}">
                      <a16:colId xmlns:a16="http://schemas.microsoft.com/office/drawing/2014/main" val="309284185"/>
                    </a:ext>
                  </a:extLst>
                </a:gridCol>
              </a:tblGrid>
              <a:tr h="6342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COMMUNITY COLLABORATION MINI-GRANT PROGRAM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9C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756073"/>
                  </a:ext>
                </a:extLst>
              </a:tr>
              <a:tr h="912656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00"/>
                        </a:spcBef>
                      </a:pPr>
                      <a:r>
                        <a:rPr lang="en-US" sz="1000" b="1" i="1" dirty="0"/>
                        <a:t>Core Leadership: </a:t>
                      </a:r>
                    </a:p>
                    <a:p>
                      <a:pPr algn="ctr"/>
                      <a:r>
                        <a:rPr lang="en-US" sz="1000" dirty="0"/>
                        <a:t>Krista Perreira</a:t>
                      </a:r>
                    </a:p>
                    <a:p>
                      <a:pPr algn="ctr"/>
                      <a:r>
                        <a:rPr lang="en-US" sz="1000" dirty="0"/>
                        <a:t>Keiana Watkins</a:t>
                      </a:r>
                    </a:p>
                    <a:p>
                      <a:pPr algn="ctr"/>
                      <a:r>
                        <a:rPr lang="en-US" sz="1000" dirty="0"/>
                        <a:t>Tim Carey  </a:t>
                      </a:r>
                    </a:p>
                    <a:p>
                      <a:pPr algn="ctr"/>
                      <a:r>
                        <a:rPr lang="en-US" sz="1000" dirty="0"/>
                        <a:t>Mary Beth Cassely </a:t>
                      </a:r>
                      <a:endParaRPr lang="en-US" sz="950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322548"/>
                  </a:ext>
                </a:extLst>
              </a:tr>
            </a:tbl>
          </a:graphicData>
        </a:graphic>
      </p:graphicFrame>
      <p:graphicFrame>
        <p:nvGraphicFramePr>
          <p:cNvPr id="12" name="Table 2">
            <a:extLst>
              <a:ext uri="{FF2B5EF4-FFF2-40B4-BE49-F238E27FC236}">
                <a16:creationId xmlns:a16="http://schemas.microsoft.com/office/drawing/2014/main" id="{A80C94B5-996A-A04B-BE84-3992B5246C99}"/>
              </a:ext>
            </a:extLst>
          </p:cNvPr>
          <p:cNvGraphicFramePr>
            <a:graphicFrameLocks noGrp="1"/>
          </p:cNvGraphicFramePr>
          <p:nvPr/>
        </p:nvGraphicFramePr>
        <p:xfrm>
          <a:off x="10506825" y="1038270"/>
          <a:ext cx="1366285" cy="54191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6285">
                  <a:extLst>
                    <a:ext uri="{9D8B030D-6E8A-4147-A177-3AD203B41FA5}">
                      <a16:colId xmlns:a16="http://schemas.microsoft.com/office/drawing/2014/main" val="309284185"/>
                    </a:ext>
                  </a:extLst>
                </a:gridCol>
              </a:tblGrid>
              <a:tr h="4371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INTER-INSTITUTION PARTNERS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756073"/>
                  </a:ext>
                </a:extLst>
              </a:tr>
              <a:tr h="878877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UNC</a:t>
                      </a:r>
                    </a:p>
                    <a:p>
                      <a:pPr algn="ctr"/>
                      <a:r>
                        <a:rPr lang="en-US" sz="1000" dirty="0"/>
                        <a:t>Allison Aiello  </a:t>
                      </a:r>
                    </a:p>
                    <a:p>
                      <a:pPr algn="ctr"/>
                      <a:r>
                        <a:rPr lang="en-US" sz="1000" dirty="0"/>
                        <a:t>Stuart Rennie  </a:t>
                      </a:r>
                    </a:p>
                    <a:p>
                      <a:pPr algn="ctr"/>
                      <a:r>
                        <a:rPr lang="en-US" sz="1000" dirty="0"/>
                        <a:t>George Mark Holmes  </a:t>
                      </a:r>
                    </a:p>
                    <a:p>
                      <a:pPr algn="ctr"/>
                      <a:r>
                        <a:rPr lang="en-US" sz="1000" dirty="0"/>
                        <a:t>Jada Brooks </a:t>
                      </a:r>
                      <a:endParaRPr lang="en-US" sz="800" dirty="0"/>
                    </a:p>
                    <a:p>
                      <a:pPr algn="ctr"/>
                      <a:endParaRPr lang="en-US" sz="5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322548"/>
                  </a:ext>
                </a:extLst>
              </a:tr>
              <a:tr h="680977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00"/>
                        </a:spcBef>
                      </a:pPr>
                      <a:r>
                        <a:rPr lang="en-US" sz="1000" b="1" dirty="0"/>
                        <a:t>JHU</a:t>
                      </a:r>
                    </a:p>
                    <a:p>
                      <a:pPr algn="ctr"/>
                      <a:r>
                        <a:rPr lang="en-US" sz="1000" dirty="0"/>
                        <a:t>Alison Barlow </a:t>
                      </a:r>
                    </a:p>
                    <a:p>
                      <a:pPr algn="ctr"/>
                      <a:r>
                        <a:rPr lang="en-US" sz="1000" dirty="0"/>
                        <a:t>Laura Hammit </a:t>
                      </a:r>
                    </a:p>
                    <a:p>
                      <a:pPr algn="ctr"/>
                      <a:endParaRPr lang="en-US" sz="5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383342"/>
                  </a:ext>
                </a:extLst>
              </a:tr>
              <a:tr h="8643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Center for Health </a:t>
                      </a:r>
                      <a:br>
                        <a:rPr lang="en-US" sz="10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Equity Research</a:t>
                      </a:r>
                      <a:endParaRPr lang="en-US" sz="1000" b="1" dirty="0"/>
                    </a:p>
                    <a:p>
                      <a:pPr algn="ctr"/>
                      <a:r>
                        <a:rPr lang="en-US" sz="1000" dirty="0"/>
                        <a:t>Stephanie Hoover </a:t>
                      </a:r>
                    </a:p>
                    <a:p>
                      <a:pPr algn="ctr"/>
                      <a:r>
                        <a:rPr lang="en-US" sz="1000" dirty="0"/>
                        <a:t>Jamie Ede  </a:t>
                      </a:r>
                    </a:p>
                    <a:p>
                      <a:pPr algn="ctr"/>
                      <a:r>
                        <a:rPr lang="en-US" sz="1000" dirty="0"/>
                        <a:t>Rachel Quinto 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559093"/>
                  </a:ext>
                </a:extLst>
              </a:tr>
              <a:tr h="10845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Community Campus Partnerships for Health</a:t>
                      </a:r>
                      <a:endParaRPr lang="en-US" sz="1000" b="1" dirty="0"/>
                    </a:p>
                    <a:p>
                      <a:pPr algn="ctr"/>
                      <a:r>
                        <a:rPr lang="en-US" sz="1000" dirty="0"/>
                        <a:t> Maryland Grier Union  </a:t>
                      </a:r>
                    </a:p>
                    <a:p>
                      <a:pPr algn="ctr"/>
                      <a:r>
                        <a:rPr lang="en-US" sz="1000" dirty="0"/>
                        <a:t>Paige Castro-Reyes </a:t>
                      </a:r>
                    </a:p>
                    <a:p>
                      <a:pPr algn="ctr"/>
                      <a:r>
                        <a:rPr lang="en-US" sz="1000" dirty="0"/>
                        <a:t>Magdalene Wellman</a:t>
                      </a:r>
                    </a:p>
                    <a:p>
                      <a:pPr algn="ctr"/>
                      <a:r>
                        <a:rPr lang="en-US" sz="1000" dirty="0"/>
                        <a:t>Emily</a:t>
                      </a:r>
                      <a:r>
                        <a:rPr lang="en-US" sz="1000" baseline="0" dirty="0"/>
                        <a:t> Finley</a:t>
                      </a:r>
                    </a:p>
                    <a:p>
                      <a:pPr algn="ctr"/>
                      <a:r>
                        <a:rPr lang="en-US" sz="1000" baseline="0" dirty="0"/>
                        <a:t>Fatima Guerrab</a:t>
                      </a:r>
                      <a:endParaRPr lang="en-US" sz="1000" dirty="0"/>
                    </a:p>
                    <a:p>
                      <a:pPr algn="ctr"/>
                      <a:endParaRPr lang="en-US" sz="1000" i="1" dirty="0"/>
                    </a:p>
                    <a:p>
                      <a:pPr algn="ctr"/>
                      <a:r>
                        <a:rPr lang="en-US" sz="1000" i="1" dirty="0"/>
                        <a:t>Consultants:</a:t>
                      </a:r>
                    </a:p>
                    <a:p>
                      <a:pPr algn="ctr"/>
                      <a:r>
                        <a:rPr lang="en-US" sz="1000" dirty="0"/>
                        <a:t>Michael Muhammad</a:t>
                      </a:r>
                    </a:p>
                    <a:p>
                      <a:pPr algn="ctr"/>
                      <a:r>
                        <a:rPr lang="en-US" sz="1000" dirty="0"/>
                        <a:t>Melvin Jackson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i="1" dirty="0"/>
                        <a:t>HBCU/HMSI INTIATIVE</a:t>
                      </a:r>
                    </a:p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Al Richmond</a:t>
                      </a:r>
                    </a:p>
                    <a:p>
                      <a:pPr algn="ctr"/>
                      <a:r>
                        <a:rPr lang="en-US" sz="1000" dirty="0"/>
                        <a:t> Maryland Union Grier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510865"/>
                  </a:ext>
                </a:extLst>
              </a:tr>
            </a:tbl>
          </a:graphicData>
        </a:graphic>
      </p:graphicFrame>
      <p:sp>
        <p:nvSpPr>
          <p:cNvPr id="13" name="Title 3">
            <a:extLst>
              <a:ext uri="{FF2B5EF4-FFF2-40B4-BE49-F238E27FC236}">
                <a16:creationId xmlns:a16="http://schemas.microsoft.com/office/drawing/2014/main" id="{CED6751F-72DE-C842-BF44-D934587E97A4}"/>
              </a:ext>
            </a:extLst>
          </p:cNvPr>
          <p:cNvSpPr txBox="1">
            <a:spLocks/>
          </p:cNvSpPr>
          <p:nvPr/>
        </p:nvSpPr>
        <p:spPr>
          <a:xfrm>
            <a:off x="318890" y="375489"/>
            <a:ext cx="6394144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lnSpc>
                <a:spcPct val="95000"/>
              </a:lnSpc>
              <a:spcBef>
                <a:spcPts val="400"/>
              </a:spcBef>
            </a:pPr>
            <a:r>
              <a:rPr lang="en-US" sz="1800" dirty="0"/>
              <a:t>COMMUNITY ENGAGEMENT CORE</a:t>
            </a:r>
          </a:p>
          <a:p>
            <a:pPr>
              <a:lnSpc>
                <a:spcPct val="95000"/>
              </a:lnSpc>
              <a:spcBef>
                <a:spcPts val="400"/>
              </a:spcBef>
            </a:pPr>
            <a:endParaRPr lang="en-US" sz="1100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35A98BE-3328-E248-B398-E47294368283}"/>
              </a:ext>
            </a:extLst>
          </p:cNvPr>
          <p:cNvSpPr/>
          <p:nvPr/>
        </p:nvSpPr>
        <p:spPr>
          <a:xfrm>
            <a:off x="2749012" y="3733874"/>
            <a:ext cx="7190544" cy="3124125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5" name="Table 2">
            <a:extLst>
              <a:ext uri="{FF2B5EF4-FFF2-40B4-BE49-F238E27FC236}">
                <a16:creationId xmlns:a16="http://schemas.microsoft.com/office/drawing/2014/main" id="{734482A2-C097-C949-904D-49647FD456ED}"/>
              </a:ext>
            </a:extLst>
          </p:cNvPr>
          <p:cNvGraphicFramePr>
            <a:graphicFrameLocks noGrp="1"/>
          </p:cNvGraphicFramePr>
          <p:nvPr/>
        </p:nvGraphicFramePr>
        <p:xfrm>
          <a:off x="447105" y="1038270"/>
          <a:ext cx="1736890" cy="1285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6890">
                  <a:extLst>
                    <a:ext uri="{9D8B030D-6E8A-4147-A177-3AD203B41FA5}">
                      <a16:colId xmlns:a16="http://schemas.microsoft.com/office/drawing/2014/main" val="309284185"/>
                    </a:ext>
                  </a:extLst>
                </a:gridCol>
              </a:tblGrid>
              <a:tr h="1526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COMMUNITY ENGAGEMENT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756073"/>
                  </a:ext>
                </a:extLst>
              </a:tr>
              <a:tr h="729437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00"/>
                        </a:spcBef>
                      </a:pPr>
                      <a:r>
                        <a:rPr lang="en-US" sz="1000" b="1" i="1" dirty="0"/>
                        <a:t>Core Leadership</a:t>
                      </a:r>
                    </a:p>
                    <a:p>
                      <a:pPr algn="ctr" defTabSz="1600200">
                        <a:spcBef>
                          <a:spcPct val="0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Al Richmond </a:t>
                      </a:r>
                    </a:p>
                    <a:p>
                      <a:pPr algn="ctr" defTabSz="1600200">
                        <a:spcBef>
                          <a:spcPct val="0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Krista Perreira</a:t>
                      </a:r>
                    </a:p>
                    <a:p>
                      <a:pPr algn="ctr">
                        <a:lnSpc>
                          <a:spcPct val="95000"/>
                        </a:lnSpc>
                        <a:spcBef>
                          <a:spcPts val="400"/>
                        </a:spcBef>
                      </a:pPr>
                      <a:r>
                        <a:rPr lang="en-US" sz="1000" b="1" i="1" dirty="0"/>
                        <a:t>Operations Leadership</a:t>
                      </a:r>
                    </a:p>
                    <a:p>
                      <a:pPr algn="ctr" defTabSz="1600200">
                        <a:spcBef>
                          <a:spcPct val="0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Crystal Cannon</a:t>
                      </a:r>
                    </a:p>
                    <a:p>
                      <a:pPr algn="ctr" defTabSz="1600200">
                        <a:spcBef>
                          <a:spcPct val="0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Phil Horn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322548"/>
                  </a:ext>
                </a:extLst>
              </a:tr>
            </a:tbl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816A1781-DB4C-594E-93FE-1F97E31E96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200" y="6071160"/>
            <a:ext cx="1840885" cy="507149"/>
          </a:xfrm>
          <a:prstGeom prst="rect">
            <a:avLst/>
          </a:prstGeom>
        </p:spPr>
      </p:pic>
      <p:graphicFrame>
        <p:nvGraphicFramePr>
          <p:cNvPr id="17" name="Table 2">
            <a:extLst>
              <a:ext uri="{FF2B5EF4-FFF2-40B4-BE49-F238E27FC236}">
                <a16:creationId xmlns:a16="http://schemas.microsoft.com/office/drawing/2014/main" id="{33297296-934F-4749-9BD7-07DCA2A78C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207754"/>
              </p:ext>
            </p:extLst>
          </p:nvPr>
        </p:nvGraphicFramePr>
        <p:xfrm>
          <a:off x="8241845" y="5498343"/>
          <a:ext cx="1533826" cy="10820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3826">
                  <a:extLst>
                    <a:ext uri="{9D8B030D-6E8A-4147-A177-3AD203B41FA5}">
                      <a16:colId xmlns:a16="http://schemas.microsoft.com/office/drawing/2014/main" val="309284185"/>
                    </a:ext>
                  </a:extLst>
                </a:gridCol>
              </a:tblGrid>
              <a:tr h="5747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>
                          <a:solidFill>
                            <a:schemeClr val="bg1"/>
                          </a:solidFill>
                        </a:rPr>
                        <a:t>Evaluation Oversight &amp; </a:t>
                      </a:r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Implementation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9C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756073"/>
                  </a:ext>
                </a:extLst>
              </a:tr>
              <a:tr h="507305">
                <a:tc>
                  <a:txBody>
                    <a:bodyPr/>
                    <a:lstStyle/>
                    <a:p>
                      <a:pPr algn="ctr" defTabSz="1022350">
                        <a:spcBef>
                          <a:spcPct val="0"/>
                        </a:spcBef>
                      </a:pPr>
                      <a:r>
                        <a:rPr lang="en-US" sz="1000" dirty="0"/>
                        <a:t>Vanessa Flores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322548"/>
                  </a:ext>
                </a:extLst>
              </a:tr>
            </a:tbl>
          </a:graphicData>
        </a:graphic>
      </p:graphicFrame>
      <p:graphicFrame>
        <p:nvGraphicFramePr>
          <p:cNvPr id="18" name="Table 2">
            <a:extLst>
              <a:ext uri="{FF2B5EF4-FFF2-40B4-BE49-F238E27FC236}">
                <a16:creationId xmlns:a16="http://schemas.microsoft.com/office/drawing/2014/main" id="{33297296-934F-4749-9BD7-07DCA2A78C82}"/>
              </a:ext>
            </a:extLst>
          </p:cNvPr>
          <p:cNvGraphicFramePr>
            <a:graphicFrameLocks noGrp="1"/>
          </p:cNvGraphicFramePr>
          <p:nvPr/>
        </p:nvGraphicFramePr>
        <p:xfrm>
          <a:off x="6254603" y="5498343"/>
          <a:ext cx="1887553" cy="1325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87553">
                  <a:extLst>
                    <a:ext uri="{9D8B030D-6E8A-4147-A177-3AD203B41FA5}">
                      <a16:colId xmlns:a16="http://schemas.microsoft.com/office/drawing/2014/main" val="309284185"/>
                    </a:ext>
                  </a:extLst>
                </a:gridCol>
              </a:tblGrid>
              <a:tr h="140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Engagement Training &amp; Support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9C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756073"/>
                  </a:ext>
                </a:extLst>
              </a:tr>
              <a:tr h="349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 Maryland Grier Union  </a:t>
                      </a:r>
                    </a:p>
                    <a:p>
                      <a:pPr algn="ctr"/>
                      <a:r>
                        <a:rPr lang="en-US" sz="1000" dirty="0"/>
                        <a:t>Magdalene Wellman</a:t>
                      </a:r>
                    </a:p>
                    <a:p>
                      <a:pPr algn="ctr"/>
                      <a:r>
                        <a:rPr lang="en-US" sz="1000" dirty="0"/>
                        <a:t>Emily</a:t>
                      </a:r>
                      <a:r>
                        <a:rPr lang="en-US" sz="1000" baseline="0" dirty="0"/>
                        <a:t> Finley</a:t>
                      </a:r>
                    </a:p>
                    <a:p>
                      <a:pPr algn="ctr"/>
                      <a:r>
                        <a:rPr lang="en-US" sz="1000" baseline="0" dirty="0"/>
                        <a:t>Fatima Guerrab</a:t>
                      </a:r>
                      <a:endParaRPr lang="en-US" sz="1000" dirty="0"/>
                    </a:p>
                    <a:p>
                      <a:pPr algn="ctr" defTabSz="1022350">
                        <a:spcBef>
                          <a:spcPts val="600"/>
                        </a:spcBef>
                      </a:pPr>
                      <a:r>
                        <a:rPr lang="en-US" sz="1000" i="1" dirty="0"/>
                        <a:t>CCPH Office Hours</a:t>
                      </a:r>
                    </a:p>
                    <a:p>
                      <a:pPr algn="ctr" defTabSz="1022350">
                        <a:spcBef>
                          <a:spcPct val="0"/>
                        </a:spcBef>
                      </a:pPr>
                      <a:r>
                        <a:rPr lang="en-US" sz="1000" dirty="0"/>
                        <a:t>Emily Finley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322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7908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69450E3-E303-434F-A021-B05809196E02}"/>
              </a:ext>
            </a:extLst>
          </p:cNvPr>
          <p:cNvCxnSpPr>
            <a:cxnSpLocks/>
          </p:cNvCxnSpPr>
          <p:nvPr/>
        </p:nvCxnSpPr>
        <p:spPr>
          <a:xfrm flipV="1">
            <a:off x="7084639" y="2334845"/>
            <a:ext cx="0" cy="755153"/>
          </a:xfrm>
          <a:prstGeom prst="line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E4F689F-4F68-0D4B-9AA2-4924BA470759}"/>
              </a:ext>
            </a:extLst>
          </p:cNvPr>
          <p:cNvCxnSpPr>
            <a:cxnSpLocks/>
          </p:cNvCxnSpPr>
          <p:nvPr/>
        </p:nvCxnSpPr>
        <p:spPr>
          <a:xfrm flipV="1">
            <a:off x="4809835" y="2290241"/>
            <a:ext cx="3214" cy="1560784"/>
          </a:xfrm>
          <a:prstGeom prst="line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e 2">
            <a:extLst>
              <a:ext uri="{FF2B5EF4-FFF2-40B4-BE49-F238E27FC236}">
                <a16:creationId xmlns:a16="http://schemas.microsoft.com/office/drawing/2014/main" id="{B04C200F-BFB5-BF4D-9722-097BC827E3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031022"/>
              </p:ext>
            </p:extLst>
          </p:nvPr>
        </p:nvGraphicFramePr>
        <p:xfrm>
          <a:off x="3823658" y="1203667"/>
          <a:ext cx="1977276" cy="1437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7276">
                  <a:extLst>
                    <a:ext uri="{9D8B030D-6E8A-4147-A177-3AD203B41FA5}">
                      <a16:colId xmlns:a16="http://schemas.microsoft.com/office/drawing/2014/main" val="309284185"/>
                    </a:ext>
                  </a:extLst>
                </a:gridCol>
              </a:tblGrid>
              <a:tr h="1723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TECHNICAL</a:t>
                      </a:r>
                      <a:r>
                        <a:rPr lang="en-US" sz="1000" b="1" baseline="0" dirty="0">
                          <a:solidFill>
                            <a:schemeClr val="bg1"/>
                          </a:solidFill>
                        </a:rPr>
                        <a:t> ASSISTANCE &amp; VENDOR MANAGEMENT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756073"/>
                  </a:ext>
                </a:extLst>
              </a:tr>
              <a:tr h="823582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00"/>
                        </a:spcBef>
                      </a:pPr>
                      <a:r>
                        <a:rPr lang="en-US" sz="1000" b="1" i="1" dirty="0"/>
                        <a:t>Core Leadership</a:t>
                      </a:r>
                    </a:p>
                    <a:p>
                      <a:pPr algn="ctr" defTabSz="1022350">
                        <a:spcBef>
                          <a:spcPct val="0"/>
                        </a:spcBef>
                      </a:pPr>
                      <a:r>
                        <a:rPr lang="en-US" sz="1000" dirty="0"/>
                        <a:t>Cathy Petti</a:t>
                      </a:r>
                    </a:p>
                    <a:p>
                      <a:pPr algn="ctr">
                        <a:lnSpc>
                          <a:spcPct val="95000"/>
                        </a:lnSpc>
                        <a:spcBef>
                          <a:spcPts val="400"/>
                        </a:spcBef>
                      </a:pPr>
                      <a:r>
                        <a:rPr lang="en-US" sz="1000" b="1" i="1" dirty="0"/>
                        <a:t>Team Members</a:t>
                      </a:r>
                    </a:p>
                    <a:p>
                      <a:pPr algn="ctr" defTabSz="1022350">
                        <a:spcBef>
                          <a:spcPct val="0"/>
                        </a:spcBef>
                      </a:pPr>
                      <a:r>
                        <a:rPr lang="en-US" sz="1000" dirty="0"/>
                        <a:t>Thomas Denny</a:t>
                      </a:r>
                    </a:p>
                    <a:p>
                      <a:pPr algn="ctr" defTabSz="1022350">
                        <a:spcBef>
                          <a:spcPct val="0"/>
                        </a:spcBef>
                      </a:pPr>
                      <a:r>
                        <a:rPr lang="en-US" sz="1000" dirty="0"/>
                        <a:t>Miranda</a:t>
                      </a:r>
                      <a:r>
                        <a:rPr lang="en-US" sz="1000" baseline="0" dirty="0"/>
                        <a:t> Carper</a:t>
                      </a:r>
                      <a:endParaRPr lang="en-US" sz="1000" dirty="0"/>
                    </a:p>
                    <a:p>
                      <a:pPr algn="ctr" defTabSz="1022350">
                        <a:spcBef>
                          <a:spcPct val="0"/>
                        </a:spcBef>
                      </a:pPr>
                      <a:r>
                        <a:rPr lang="en-US" sz="1000" dirty="0"/>
                        <a:t>L </a:t>
                      </a:r>
                      <a:r>
                        <a:rPr lang="en-US" sz="1000" dirty="0" err="1"/>
                        <a:t>Gayani</a:t>
                      </a:r>
                      <a:r>
                        <a:rPr lang="en-US" sz="1000" dirty="0"/>
                        <a:t> </a:t>
                      </a:r>
                      <a:r>
                        <a:rPr lang="en-US" sz="1000" dirty="0" err="1"/>
                        <a:t>Tillekeratne</a:t>
                      </a:r>
                      <a:endParaRPr lang="en-US" sz="1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322548"/>
                  </a:ext>
                </a:extLst>
              </a:tr>
            </a:tbl>
          </a:graphicData>
        </a:graphic>
      </p:graphicFrame>
      <p:graphicFrame>
        <p:nvGraphicFramePr>
          <p:cNvPr id="27" name="Table 2">
            <a:extLst>
              <a:ext uri="{FF2B5EF4-FFF2-40B4-BE49-F238E27FC236}">
                <a16:creationId xmlns:a16="http://schemas.microsoft.com/office/drawing/2014/main" id="{C62BD796-9B55-574B-BC42-985F4B78E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69158"/>
              </p:ext>
            </p:extLst>
          </p:nvPr>
        </p:nvGraphicFramePr>
        <p:xfrm>
          <a:off x="6096000" y="1198913"/>
          <a:ext cx="1977276" cy="1437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7276">
                  <a:extLst>
                    <a:ext uri="{9D8B030D-6E8A-4147-A177-3AD203B41FA5}">
                      <a16:colId xmlns:a16="http://schemas.microsoft.com/office/drawing/2014/main" val="309284185"/>
                    </a:ext>
                  </a:extLst>
                </a:gridCol>
              </a:tblGrid>
              <a:tr h="1723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EMERGING</a:t>
                      </a:r>
                      <a:r>
                        <a:rPr lang="en-US" sz="1000" b="1" baseline="0" dirty="0">
                          <a:solidFill>
                            <a:schemeClr val="bg1"/>
                          </a:solidFill>
                        </a:rPr>
                        <a:t> TECHNOLOGY REPOSITORY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756073"/>
                  </a:ext>
                </a:extLst>
              </a:tr>
              <a:tr h="823582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00"/>
                        </a:spcBef>
                      </a:pPr>
                      <a:r>
                        <a:rPr lang="en-US" sz="1000" b="1" i="1" dirty="0"/>
                        <a:t>Core Leadership</a:t>
                      </a:r>
                    </a:p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Mark Lee</a:t>
                      </a:r>
                    </a:p>
                    <a:p>
                      <a:pPr algn="ctr">
                        <a:lnSpc>
                          <a:spcPct val="95000"/>
                        </a:lnSpc>
                        <a:spcBef>
                          <a:spcPts val="400"/>
                        </a:spcBef>
                      </a:pPr>
                      <a:r>
                        <a:rPr lang="en-US" sz="1000" b="1" i="1" dirty="0"/>
                        <a:t>Team Members</a:t>
                      </a:r>
                    </a:p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William Glover</a:t>
                      </a:r>
                    </a:p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Ephraim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</a:rPr>
                        <a:t>Tsalik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sz="1000" dirty="0">
                          <a:solidFill>
                            <a:schemeClr val="tx1"/>
                          </a:solidFill>
                        </a:rPr>
                      </a:b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322548"/>
                  </a:ext>
                </a:extLst>
              </a:tr>
            </a:tbl>
          </a:graphicData>
        </a:graphic>
      </p:graphicFrame>
      <p:graphicFrame>
        <p:nvGraphicFramePr>
          <p:cNvPr id="29" name="Table 2">
            <a:extLst>
              <a:ext uri="{FF2B5EF4-FFF2-40B4-BE49-F238E27FC236}">
                <a16:creationId xmlns:a16="http://schemas.microsoft.com/office/drawing/2014/main" id="{D8096C56-D4D5-674D-9629-028DED3FB4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168094"/>
              </p:ext>
            </p:extLst>
          </p:nvPr>
        </p:nvGraphicFramePr>
        <p:xfrm>
          <a:off x="8370806" y="1215524"/>
          <a:ext cx="1977275" cy="14315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7275">
                  <a:extLst>
                    <a:ext uri="{9D8B030D-6E8A-4147-A177-3AD203B41FA5}">
                      <a16:colId xmlns:a16="http://schemas.microsoft.com/office/drawing/2014/main" val="309284185"/>
                    </a:ext>
                  </a:extLst>
                </a:gridCol>
              </a:tblGrid>
              <a:tr h="23805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RAPID</a:t>
                      </a:r>
                      <a:r>
                        <a:rPr lang="en-US" sz="1000" b="1" baseline="0" dirty="0">
                          <a:solidFill>
                            <a:schemeClr val="bg1"/>
                          </a:solidFill>
                        </a:rPr>
                        <a:t> PILOT STUDIES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756073"/>
                  </a:ext>
                </a:extLst>
              </a:tr>
              <a:tr h="1187733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00"/>
                        </a:spcBef>
                      </a:pPr>
                      <a:r>
                        <a:rPr lang="en-US" sz="1000" b="1" i="1" dirty="0"/>
                        <a:t>Core Leadership</a:t>
                      </a:r>
                    </a:p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Tim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</a:rPr>
                        <a:t>Veldman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Chris Woods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Team Member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Megan Reller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sz="800" dirty="0">
                          <a:solidFill>
                            <a:schemeClr val="tx1"/>
                          </a:solidFill>
                        </a:rPr>
                      </a:b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322548"/>
                  </a:ext>
                </a:extLst>
              </a:tr>
            </a:tbl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id="{5A1EEC2E-53F3-E442-87E8-E5E3A3358A78}"/>
              </a:ext>
            </a:extLst>
          </p:cNvPr>
          <p:cNvSpPr txBox="1"/>
          <p:nvPr/>
        </p:nvSpPr>
        <p:spPr>
          <a:xfrm>
            <a:off x="6096000" y="3045394"/>
            <a:ext cx="1971597" cy="40780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00" b="1" i="1" dirty="0"/>
              <a:t>Data Solutions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Vincent Miller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7D4B154-2DD3-D14F-ABF2-E512F181A9DF}"/>
              </a:ext>
            </a:extLst>
          </p:cNvPr>
          <p:cNvSpPr txBox="1"/>
          <p:nvPr/>
        </p:nvSpPr>
        <p:spPr>
          <a:xfrm>
            <a:off x="8534949" y="3043883"/>
            <a:ext cx="1982953" cy="39241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00" b="1" i="1" dirty="0"/>
              <a:t>Rapid Research Pilots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Rachel Kaufman</a:t>
            </a:r>
          </a:p>
        </p:txBody>
      </p:sp>
      <p:cxnSp>
        <p:nvCxnSpPr>
          <p:cNvPr id="5" name="Elbow Connector 4">
            <a:extLst>
              <a:ext uri="{FF2B5EF4-FFF2-40B4-BE49-F238E27FC236}">
                <a16:creationId xmlns:a16="http://schemas.microsoft.com/office/drawing/2014/main" id="{1E59FC72-F5E1-4742-9668-AD21CCC1C3A6}"/>
              </a:ext>
            </a:extLst>
          </p:cNvPr>
          <p:cNvCxnSpPr>
            <a:cxnSpLocks/>
            <a:stCxn id="30" idx="1"/>
          </p:cNvCxnSpPr>
          <p:nvPr/>
        </p:nvCxnSpPr>
        <p:spPr>
          <a:xfrm rot="10800000" flipV="1">
            <a:off x="2764700" y="3240092"/>
            <a:ext cx="1058958" cy="711326"/>
          </a:xfrm>
          <a:prstGeom prst="bentConnector3">
            <a:avLst>
              <a:gd name="adj1" fmla="val 50000"/>
            </a:avLst>
          </a:prstGeom>
          <a:ln w="25400">
            <a:solidFill>
              <a:schemeClr val="accent6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898D557-AE17-5C40-A779-5A1B474F68EF}"/>
              </a:ext>
            </a:extLst>
          </p:cNvPr>
          <p:cNvCxnSpPr>
            <a:cxnSpLocks/>
            <a:stCxn id="31" idx="1"/>
          </p:cNvCxnSpPr>
          <p:nvPr/>
        </p:nvCxnSpPr>
        <p:spPr>
          <a:xfrm flipH="1">
            <a:off x="3557518" y="4145366"/>
            <a:ext cx="266140" cy="11155"/>
          </a:xfrm>
          <a:prstGeom prst="line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>
            <a:extLst>
              <a:ext uri="{FF2B5EF4-FFF2-40B4-BE49-F238E27FC236}">
                <a16:creationId xmlns:a16="http://schemas.microsoft.com/office/drawing/2014/main" id="{EEFB9211-5598-2C40-BFC0-FF779DEE1C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2241" y="6071160"/>
            <a:ext cx="1840885" cy="507149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661CBCD0-0872-7E46-B1E8-C61B80B82837}"/>
              </a:ext>
            </a:extLst>
          </p:cNvPr>
          <p:cNvSpPr txBox="1"/>
          <p:nvPr/>
        </p:nvSpPr>
        <p:spPr>
          <a:xfrm>
            <a:off x="3823658" y="3043884"/>
            <a:ext cx="1974811" cy="39241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00" b="1" i="1" dirty="0"/>
              <a:t>Partnerships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Rachel Kaufmann</a:t>
            </a:r>
            <a:endParaRPr lang="en-US" sz="1000" dirty="0">
              <a:solidFill>
                <a:srgbClr val="D224D6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907438A-AFE8-F54A-95D8-563C5BAD7CEE}"/>
              </a:ext>
            </a:extLst>
          </p:cNvPr>
          <p:cNvSpPr txBox="1"/>
          <p:nvPr/>
        </p:nvSpPr>
        <p:spPr>
          <a:xfrm>
            <a:off x="3823658" y="3795270"/>
            <a:ext cx="1974811" cy="70019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00" b="1" i="1" dirty="0"/>
              <a:t>CIMIT/</a:t>
            </a:r>
            <a:r>
              <a:rPr lang="en-US" sz="1000" b="1" i="1" dirty="0" err="1"/>
              <a:t>RADx</a:t>
            </a:r>
            <a:r>
              <a:rPr lang="en-US" sz="1000" b="1" i="1" dirty="0"/>
              <a:t>-ATP/-Tech</a:t>
            </a:r>
          </a:p>
          <a:p>
            <a:pPr algn="ctr" defTabSz="1022350">
              <a:spcBef>
                <a:spcPct val="0"/>
              </a:spcBef>
            </a:pPr>
            <a:r>
              <a:rPr lang="en-US" sz="1000" dirty="0"/>
              <a:t>Clair O’Donovan (Lead)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Nancy Gagliano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Steven </a:t>
            </a:r>
            <a:r>
              <a:rPr lang="en-US" sz="1000" dirty="0" err="1"/>
              <a:t>Schachter</a:t>
            </a:r>
            <a:endParaRPr lang="en-US" sz="1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E31C2C3-6540-BE41-8D06-B6E22FD523B7}"/>
              </a:ext>
            </a:extLst>
          </p:cNvPr>
          <p:cNvSpPr txBox="1"/>
          <p:nvPr/>
        </p:nvSpPr>
        <p:spPr>
          <a:xfrm>
            <a:off x="1959180" y="3941464"/>
            <a:ext cx="1611037" cy="40780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95000"/>
              </a:lnSpc>
              <a:spcBef>
                <a:spcPts val="400"/>
              </a:spcBef>
            </a:pPr>
            <a:r>
              <a:rPr lang="en-US" sz="1000" b="1" i="1" dirty="0"/>
              <a:t>Procurement</a:t>
            </a:r>
          </a:p>
          <a:p>
            <a:pPr algn="ctr"/>
            <a:r>
              <a:rPr lang="en-US" sz="1000" dirty="0"/>
              <a:t>Vidya Raghavan</a:t>
            </a:r>
          </a:p>
        </p:txBody>
      </p:sp>
      <p:sp>
        <p:nvSpPr>
          <p:cNvPr id="18" name="Title 3">
            <a:extLst>
              <a:ext uri="{FF2B5EF4-FFF2-40B4-BE49-F238E27FC236}">
                <a16:creationId xmlns:a16="http://schemas.microsoft.com/office/drawing/2014/main" id="{88CBD1FD-5914-E642-9F04-A96C0D8B9CA3}"/>
              </a:ext>
            </a:extLst>
          </p:cNvPr>
          <p:cNvSpPr txBox="1">
            <a:spLocks/>
          </p:cNvSpPr>
          <p:nvPr/>
        </p:nvSpPr>
        <p:spPr>
          <a:xfrm>
            <a:off x="318890" y="375489"/>
            <a:ext cx="11400692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lnSpc>
                <a:spcPct val="95000"/>
              </a:lnSpc>
              <a:spcBef>
                <a:spcPts val="400"/>
              </a:spcBef>
            </a:pPr>
            <a:r>
              <a:rPr lang="en-US" sz="1800" dirty="0"/>
              <a:t>COVID‐19 TESTING CORE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F239258-53B1-544E-BFD6-966D03654CB8}"/>
              </a:ext>
            </a:extLst>
          </p:cNvPr>
          <p:cNvSpPr/>
          <p:nvPr/>
        </p:nvSpPr>
        <p:spPr>
          <a:xfrm>
            <a:off x="3653425" y="1048326"/>
            <a:ext cx="6864477" cy="158346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" name="Table 2">
            <a:extLst>
              <a:ext uri="{FF2B5EF4-FFF2-40B4-BE49-F238E27FC236}">
                <a16:creationId xmlns:a16="http://schemas.microsoft.com/office/drawing/2014/main" id="{C7ADEFFE-3D75-9343-9FCC-C841D25F61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130015"/>
              </p:ext>
            </p:extLst>
          </p:nvPr>
        </p:nvGraphicFramePr>
        <p:xfrm>
          <a:off x="439939" y="1038270"/>
          <a:ext cx="1734549" cy="1285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4549">
                  <a:extLst>
                    <a:ext uri="{9D8B030D-6E8A-4147-A177-3AD203B41FA5}">
                      <a16:colId xmlns:a16="http://schemas.microsoft.com/office/drawing/2014/main" val="309284185"/>
                    </a:ext>
                  </a:extLst>
                </a:gridCol>
              </a:tblGrid>
              <a:tr h="1723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COVID-19 TESTING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756073"/>
                  </a:ext>
                </a:extLst>
              </a:tr>
              <a:tr h="823582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00"/>
                        </a:spcBef>
                      </a:pPr>
                      <a:r>
                        <a:rPr lang="en-US" sz="1000" b="1" i="1" dirty="0"/>
                        <a:t>Core Leadership</a:t>
                      </a:r>
                    </a:p>
                    <a:p>
                      <a:pPr lvl="0" algn="ctr" defTabSz="1600200">
                        <a:spcBef>
                          <a:spcPct val="0"/>
                        </a:spcBef>
                      </a:pPr>
                      <a:r>
                        <a:rPr lang="en-US" sz="1000" dirty="0"/>
                        <a:t>Chris Woods</a:t>
                      </a:r>
                    </a:p>
                    <a:p>
                      <a:pPr lvl="0" algn="ctr" defTabSz="1600200">
                        <a:spcBef>
                          <a:spcPct val="0"/>
                        </a:spcBef>
                      </a:pPr>
                      <a:r>
                        <a:rPr lang="en-US" sz="1000" dirty="0"/>
                        <a:t>Tom Denny</a:t>
                      </a:r>
                    </a:p>
                    <a:p>
                      <a:pPr algn="ctr">
                        <a:lnSpc>
                          <a:spcPct val="95000"/>
                        </a:lnSpc>
                        <a:spcBef>
                          <a:spcPts val="400"/>
                        </a:spcBef>
                      </a:pPr>
                      <a:r>
                        <a:rPr lang="en-US" sz="1000" b="1" i="1" dirty="0"/>
                        <a:t>Operations Leadership</a:t>
                      </a:r>
                    </a:p>
                    <a:p>
                      <a:pPr lvl="0" algn="ctr" defTabSz="1600200">
                        <a:spcBef>
                          <a:spcPct val="0"/>
                        </a:spcBef>
                      </a:pPr>
                      <a:r>
                        <a:rPr lang="en-US" sz="1000" dirty="0"/>
                        <a:t>Barrie Harper</a:t>
                      </a:r>
                    </a:p>
                    <a:p>
                      <a:pPr lvl="0" algn="ctr" defTabSz="1600200">
                        <a:spcBef>
                          <a:spcPct val="0"/>
                        </a:spcBef>
                      </a:pPr>
                      <a:r>
                        <a:rPr lang="en-US" sz="1000" dirty="0"/>
                        <a:t>Scott Kennedy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322548"/>
                  </a:ext>
                </a:extLst>
              </a:tr>
            </a:tbl>
          </a:graphicData>
        </a:graphic>
      </p:graphicFrame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69450E3-E303-434F-A021-B05809196E02}"/>
              </a:ext>
            </a:extLst>
          </p:cNvPr>
          <p:cNvCxnSpPr>
            <a:cxnSpLocks/>
          </p:cNvCxnSpPr>
          <p:nvPr/>
        </p:nvCxnSpPr>
        <p:spPr>
          <a:xfrm flipV="1">
            <a:off x="9380870" y="2636553"/>
            <a:ext cx="0" cy="407331"/>
          </a:xfrm>
          <a:prstGeom prst="line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677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EEE95DEC-811D-5B49-B8AE-2BF7EBA60575}"/>
              </a:ext>
            </a:extLst>
          </p:cNvPr>
          <p:cNvCxnSpPr>
            <a:cxnSpLocks/>
          </p:cNvCxnSpPr>
          <p:nvPr/>
        </p:nvCxnSpPr>
        <p:spPr>
          <a:xfrm flipV="1">
            <a:off x="5986555" y="2168928"/>
            <a:ext cx="0" cy="1022279"/>
          </a:xfrm>
          <a:prstGeom prst="line">
            <a:avLst/>
          </a:prstGeom>
          <a:ln w="254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2D89868-EB96-5F41-9F40-EA00CE291C1C}"/>
              </a:ext>
            </a:extLst>
          </p:cNvPr>
          <p:cNvCxnSpPr>
            <a:cxnSpLocks/>
          </p:cNvCxnSpPr>
          <p:nvPr/>
        </p:nvCxnSpPr>
        <p:spPr>
          <a:xfrm flipH="1">
            <a:off x="5982932" y="1555190"/>
            <a:ext cx="5026" cy="224261"/>
          </a:xfrm>
          <a:prstGeom prst="line">
            <a:avLst/>
          </a:prstGeom>
          <a:ln w="254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F11E5D94-3EF5-7D49-B0EB-34DE10005FC4}"/>
              </a:ext>
            </a:extLst>
          </p:cNvPr>
          <p:cNvCxnSpPr>
            <a:cxnSpLocks/>
          </p:cNvCxnSpPr>
          <p:nvPr/>
        </p:nvCxnSpPr>
        <p:spPr>
          <a:xfrm flipH="1">
            <a:off x="4458860" y="2044066"/>
            <a:ext cx="734064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CF6FF66-C46D-E74E-A4D5-DA1651FF1C73}"/>
              </a:ext>
            </a:extLst>
          </p:cNvPr>
          <p:cNvCxnSpPr>
            <a:cxnSpLocks/>
          </p:cNvCxnSpPr>
          <p:nvPr/>
        </p:nvCxnSpPr>
        <p:spPr>
          <a:xfrm flipH="1">
            <a:off x="6839353" y="2032915"/>
            <a:ext cx="734064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924D0B7-3FC9-8F45-8AFA-F55D8C386EEE}"/>
              </a:ext>
            </a:extLst>
          </p:cNvPr>
          <p:cNvCxnSpPr>
            <a:cxnSpLocks/>
          </p:cNvCxnSpPr>
          <p:nvPr/>
        </p:nvCxnSpPr>
        <p:spPr>
          <a:xfrm rot="5400000" flipH="1">
            <a:off x="3546904" y="2358120"/>
            <a:ext cx="370945" cy="0"/>
          </a:xfrm>
          <a:prstGeom prst="line">
            <a:avLst/>
          </a:prstGeom>
          <a:ln w="254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FF01AEB-E1A0-E940-BE42-EB845498CD8F}"/>
              </a:ext>
            </a:extLst>
          </p:cNvPr>
          <p:cNvCxnSpPr>
            <a:cxnSpLocks/>
          </p:cNvCxnSpPr>
          <p:nvPr/>
        </p:nvCxnSpPr>
        <p:spPr>
          <a:xfrm>
            <a:off x="9295448" y="4046136"/>
            <a:ext cx="1045372" cy="0"/>
          </a:xfrm>
          <a:prstGeom prst="line">
            <a:avLst/>
          </a:prstGeom>
          <a:ln w="254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944CBB13-45D9-4348-9EF3-B5C6864D2E5C}"/>
              </a:ext>
            </a:extLst>
          </p:cNvPr>
          <p:cNvCxnSpPr>
            <a:cxnSpLocks/>
          </p:cNvCxnSpPr>
          <p:nvPr/>
        </p:nvCxnSpPr>
        <p:spPr>
          <a:xfrm flipV="1">
            <a:off x="7276176" y="3200596"/>
            <a:ext cx="7003" cy="1042974"/>
          </a:xfrm>
          <a:prstGeom prst="line">
            <a:avLst/>
          </a:prstGeom>
          <a:ln w="254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BDDF304F-D63D-294F-AF5A-B4C0965262D1}"/>
              </a:ext>
            </a:extLst>
          </p:cNvPr>
          <p:cNvCxnSpPr>
            <a:cxnSpLocks/>
          </p:cNvCxnSpPr>
          <p:nvPr/>
        </p:nvCxnSpPr>
        <p:spPr>
          <a:xfrm flipV="1">
            <a:off x="8124288" y="3648752"/>
            <a:ext cx="11674" cy="1738620"/>
          </a:xfrm>
          <a:prstGeom prst="line">
            <a:avLst/>
          </a:prstGeom>
          <a:ln w="254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887B815B-67C5-D54C-ADB0-3D55E36502BB}"/>
              </a:ext>
            </a:extLst>
          </p:cNvPr>
          <p:cNvCxnSpPr>
            <a:cxnSpLocks/>
          </p:cNvCxnSpPr>
          <p:nvPr/>
        </p:nvCxnSpPr>
        <p:spPr>
          <a:xfrm flipV="1">
            <a:off x="9295446" y="3197882"/>
            <a:ext cx="2926" cy="1161053"/>
          </a:xfrm>
          <a:prstGeom prst="line">
            <a:avLst/>
          </a:prstGeom>
          <a:ln w="254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4E8F5D43-25B6-D64E-98D7-EE9DDD5614F9}"/>
              </a:ext>
            </a:extLst>
          </p:cNvPr>
          <p:cNvCxnSpPr>
            <a:cxnSpLocks/>
          </p:cNvCxnSpPr>
          <p:nvPr/>
        </p:nvCxnSpPr>
        <p:spPr>
          <a:xfrm>
            <a:off x="7874858" y="3642522"/>
            <a:ext cx="801187" cy="0"/>
          </a:xfrm>
          <a:prstGeom prst="line">
            <a:avLst/>
          </a:prstGeom>
          <a:ln w="254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854A3A8-3810-DC42-A2A1-E64893450EF7}"/>
              </a:ext>
            </a:extLst>
          </p:cNvPr>
          <p:cNvCxnSpPr>
            <a:cxnSpLocks/>
          </p:cNvCxnSpPr>
          <p:nvPr/>
        </p:nvCxnSpPr>
        <p:spPr>
          <a:xfrm flipV="1">
            <a:off x="2699119" y="3201530"/>
            <a:ext cx="0" cy="2185842"/>
          </a:xfrm>
          <a:prstGeom prst="line">
            <a:avLst/>
          </a:prstGeom>
          <a:ln w="254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F92F094-59A2-B24A-86E4-D524BE6567BE}"/>
              </a:ext>
            </a:extLst>
          </p:cNvPr>
          <p:cNvSpPr txBox="1"/>
          <p:nvPr/>
        </p:nvSpPr>
        <p:spPr>
          <a:xfrm>
            <a:off x="2880308" y="2461588"/>
            <a:ext cx="1666427" cy="5539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algn="ctr" defTabSz="1022350">
              <a:spcBef>
                <a:spcPct val="0"/>
              </a:spcBef>
            </a:pPr>
            <a:r>
              <a:rPr lang="en-US" sz="1000" dirty="0"/>
              <a:t>Micky Cohen-</a:t>
            </a:r>
            <a:r>
              <a:rPr lang="en-US" sz="1000" dirty="0" err="1"/>
              <a:t>Wolkowiez</a:t>
            </a:r>
            <a:r>
              <a:rPr lang="en-US" sz="1000" dirty="0"/>
              <a:t> 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Susan Knox </a:t>
            </a:r>
            <a:br>
              <a:rPr lang="en-US" sz="1000" dirty="0"/>
            </a:br>
            <a:endParaRPr lang="en-US" sz="1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B37B42-CEEA-3446-9C88-6ABF92840B6D}"/>
              </a:ext>
            </a:extLst>
          </p:cNvPr>
          <p:cNvSpPr txBox="1"/>
          <p:nvPr/>
        </p:nvSpPr>
        <p:spPr>
          <a:xfrm>
            <a:off x="7453243" y="2461588"/>
            <a:ext cx="1665020" cy="5539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algn="ctr" defTabSz="1022350">
              <a:spcBef>
                <a:spcPct val="0"/>
              </a:spcBef>
            </a:pPr>
            <a:r>
              <a:rPr lang="en-US" sz="1000" dirty="0"/>
              <a:t>Warren Kibbe 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Keith </a:t>
            </a:r>
            <a:r>
              <a:rPr lang="en-US" sz="1000" dirty="0" err="1"/>
              <a:t>Marsolo</a:t>
            </a:r>
            <a:endParaRPr lang="en-US" sz="1000" dirty="0"/>
          </a:p>
          <a:p>
            <a:pPr lvl="0" algn="ctr" defTabSz="1022350">
              <a:spcBef>
                <a:spcPct val="0"/>
              </a:spcBef>
            </a:pPr>
            <a:r>
              <a:rPr lang="en-US" sz="1000"/>
              <a:t>Lisa Wruck</a:t>
            </a:r>
            <a:endParaRPr lang="en-US" sz="100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2E05C0B-F021-4D48-8485-F225966754F5}"/>
              </a:ext>
            </a:extLst>
          </p:cNvPr>
          <p:cNvGrpSpPr/>
          <p:nvPr/>
        </p:nvGrpSpPr>
        <p:grpSpPr>
          <a:xfrm>
            <a:off x="5030125" y="1034987"/>
            <a:ext cx="1914551" cy="553998"/>
            <a:chOff x="4981182" y="752225"/>
            <a:chExt cx="1405435" cy="553998"/>
          </a:xfrm>
          <a:solidFill>
            <a:srgbClr val="00B050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C3F3CFD-2BE3-7B44-A0D2-E11A402AE718}"/>
                </a:ext>
              </a:extLst>
            </p:cNvPr>
            <p:cNvSpPr/>
            <p:nvPr/>
          </p:nvSpPr>
          <p:spPr>
            <a:xfrm>
              <a:off x="4981182" y="752225"/>
              <a:ext cx="1405435" cy="55399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10E4DFC-ED4E-C846-9369-84B9568ABFCA}"/>
                </a:ext>
              </a:extLst>
            </p:cNvPr>
            <p:cNvSpPr txBox="1"/>
            <p:nvPr/>
          </p:nvSpPr>
          <p:spPr>
            <a:xfrm>
              <a:off x="4981182" y="906114"/>
              <a:ext cx="1405435" cy="26161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lvl="0" algn="ctr" defTabSz="1022350">
                <a:spcBef>
                  <a:spcPct val="0"/>
                </a:spcBef>
              </a:pPr>
              <a:r>
                <a:rPr lang="en-US" sz="1100" b="1" dirty="0">
                  <a:solidFill>
                    <a:schemeClr val="bg1"/>
                  </a:solidFill>
                </a:rPr>
                <a:t>Rashad Rahman (AD)</a:t>
              </a: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D24D35D4-2561-BF4F-B8C3-87C156E2FC06}"/>
              </a:ext>
            </a:extLst>
          </p:cNvPr>
          <p:cNvSpPr txBox="1"/>
          <p:nvPr/>
        </p:nvSpPr>
        <p:spPr>
          <a:xfrm>
            <a:off x="1649846" y="3403079"/>
            <a:ext cx="2076243" cy="492443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algn="ctr" defTabSz="1022350">
              <a:spcBef>
                <a:spcPct val="0"/>
              </a:spcBef>
            </a:pPr>
            <a:endParaRPr lang="en-US" sz="800" dirty="0"/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Lucas </a:t>
            </a:r>
            <a:r>
              <a:rPr lang="en-US" sz="1000" dirty="0" err="1"/>
              <a:t>Duggins</a:t>
            </a:r>
            <a:endParaRPr lang="en-US" sz="1000" dirty="0"/>
          </a:p>
          <a:p>
            <a:pPr lvl="0" algn="ctr" defTabSz="1022350">
              <a:spcBef>
                <a:spcPct val="0"/>
              </a:spcBef>
            </a:pPr>
            <a:endParaRPr lang="en-US" sz="8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B05BABC-6853-A242-9C45-BD5807EAF863}"/>
              </a:ext>
            </a:extLst>
          </p:cNvPr>
          <p:cNvSpPr txBox="1"/>
          <p:nvPr/>
        </p:nvSpPr>
        <p:spPr>
          <a:xfrm>
            <a:off x="1649846" y="4212444"/>
            <a:ext cx="2076244" cy="74635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algn="ctr" defTabSz="1022350">
              <a:spcBef>
                <a:spcPct val="0"/>
              </a:spcBef>
            </a:pPr>
            <a:r>
              <a:rPr lang="en-US" sz="1000" b="1" i="1" dirty="0"/>
              <a:t>Portal &amp; Collaboration Toolkit</a:t>
            </a:r>
          </a:p>
          <a:p>
            <a:pPr lvl="0" algn="ctr" defTabSz="1022350">
              <a:spcBef>
                <a:spcPts val="300"/>
              </a:spcBef>
            </a:pPr>
            <a:r>
              <a:rPr lang="en-US" sz="1000" dirty="0"/>
              <a:t>Jeremiah Reed – Developer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John Ford – Developer, Crucible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i="1" dirty="0">
                <a:solidFill>
                  <a:schemeClr val="accent6"/>
                </a:solidFill>
              </a:rPr>
              <a:t>PowerApps Developer – Approved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0A5E8B7-79F5-7A43-8F05-97D870558DF6}"/>
              </a:ext>
            </a:extLst>
          </p:cNvPr>
          <p:cNvSpPr txBox="1"/>
          <p:nvPr/>
        </p:nvSpPr>
        <p:spPr>
          <a:xfrm>
            <a:off x="1649846" y="5243303"/>
            <a:ext cx="2076244" cy="43858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6"/>
            </a:solidFill>
            <a:prstDash val="dash"/>
          </a:ln>
        </p:spPr>
        <p:txBody>
          <a:bodyPr wrap="square" rtlCol="0">
            <a:spAutoFit/>
          </a:bodyPr>
          <a:lstStyle/>
          <a:p>
            <a:pPr lvl="0" algn="ctr" defTabSz="1022350">
              <a:spcBef>
                <a:spcPct val="0"/>
              </a:spcBef>
            </a:pPr>
            <a:r>
              <a:rPr lang="en-US" sz="1000" b="1" i="1" dirty="0" err="1"/>
              <a:t>Mazik</a:t>
            </a:r>
            <a:r>
              <a:rPr lang="en-US" sz="1000" b="1" i="1" dirty="0"/>
              <a:t>/Vendor</a:t>
            </a:r>
          </a:p>
          <a:p>
            <a:pPr lvl="0" algn="ctr" defTabSz="1022350">
              <a:spcBef>
                <a:spcPts val="300"/>
              </a:spcBef>
            </a:pPr>
            <a:r>
              <a:rPr lang="en-US" sz="1000" i="1" dirty="0"/>
              <a:t>PowerApps Developer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A11629E-5A08-CD48-8D92-00C9389903A4}"/>
              </a:ext>
            </a:extLst>
          </p:cNvPr>
          <p:cNvSpPr txBox="1"/>
          <p:nvPr/>
        </p:nvSpPr>
        <p:spPr>
          <a:xfrm>
            <a:off x="6232210" y="3403079"/>
            <a:ext cx="1738100" cy="492443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algn="ctr" defTabSz="1022350">
              <a:spcBef>
                <a:spcPct val="0"/>
              </a:spcBef>
            </a:pPr>
            <a:endParaRPr lang="en-US" sz="800" dirty="0"/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Jayalalitha Krishnamurthy</a:t>
            </a:r>
          </a:p>
          <a:p>
            <a:pPr lvl="0" algn="ctr" defTabSz="1022350">
              <a:spcBef>
                <a:spcPct val="0"/>
              </a:spcBef>
            </a:pPr>
            <a:endParaRPr lang="en-US" sz="8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33F9D79-CFCD-5A41-B9F0-594388E1B732}"/>
              </a:ext>
            </a:extLst>
          </p:cNvPr>
          <p:cNvSpPr txBox="1"/>
          <p:nvPr/>
        </p:nvSpPr>
        <p:spPr>
          <a:xfrm>
            <a:off x="6232210" y="4193908"/>
            <a:ext cx="1738101" cy="59247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algn="ctr" defTabSz="1022350">
              <a:spcBef>
                <a:spcPct val="0"/>
              </a:spcBef>
            </a:pPr>
            <a:r>
              <a:rPr lang="en-US" sz="1000" b="1" i="1" dirty="0"/>
              <a:t>Analyst Support</a:t>
            </a:r>
          </a:p>
          <a:p>
            <a:pPr lvl="0" algn="ctr" defTabSz="1022350">
              <a:spcBef>
                <a:spcPts val="300"/>
              </a:spcBef>
            </a:pPr>
            <a:r>
              <a:rPr lang="en-US" sz="1000" dirty="0" err="1"/>
              <a:t>Rakel</a:t>
            </a:r>
            <a:r>
              <a:rPr lang="en-US" sz="1000" dirty="0"/>
              <a:t> Cook – Business Analyst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i="1" dirty="0"/>
              <a:t>QC/testing analyst – TBD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D7CC1EE-3A22-C94D-B595-2290CFE0D8CA}"/>
              </a:ext>
            </a:extLst>
          </p:cNvPr>
          <p:cNvSpPr txBox="1"/>
          <p:nvPr/>
        </p:nvSpPr>
        <p:spPr>
          <a:xfrm>
            <a:off x="7246536" y="5088680"/>
            <a:ext cx="1777443" cy="147732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6">
                <a:lumMod val="40000"/>
                <a:lumOff val="6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lvl="0" algn="ctr" defTabSz="1022350">
              <a:spcBef>
                <a:spcPct val="0"/>
              </a:spcBef>
            </a:pPr>
            <a:r>
              <a:rPr lang="en-US" sz="1000" b="1" i="1" dirty="0"/>
              <a:t>DHTS Support</a:t>
            </a:r>
          </a:p>
          <a:p>
            <a:pPr lvl="0" algn="ctr" defTabSz="1022350">
              <a:spcBef>
                <a:spcPts val="300"/>
              </a:spcBef>
            </a:pPr>
            <a:r>
              <a:rPr lang="en-US" sz="1000" dirty="0"/>
              <a:t>Lynn Watson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Sean </a:t>
            </a:r>
            <a:r>
              <a:rPr lang="en-US" sz="1000" dirty="0" err="1"/>
              <a:t>Dezurik</a:t>
            </a:r>
            <a:endParaRPr lang="en-US" sz="1000" dirty="0"/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Padma </a:t>
            </a:r>
            <a:r>
              <a:rPr lang="en-US" sz="1000" dirty="0" err="1"/>
              <a:t>Eluri</a:t>
            </a:r>
            <a:r>
              <a:rPr lang="en-US" sz="1000" dirty="0"/>
              <a:t> – Database Admin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Kris Hamilton</a:t>
            </a:r>
          </a:p>
          <a:p>
            <a:pPr lvl="0" algn="ctr" defTabSz="1022350">
              <a:spcBef>
                <a:spcPts val="600"/>
              </a:spcBef>
            </a:pPr>
            <a:r>
              <a:rPr lang="en-US" sz="1000" b="1" i="1" dirty="0"/>
              <a:t>Microsoft Support</a:t>
            </a:r>
          </a:p>
          <a:p>
            <a:pPr lvl="0" algn="ctr" defTabSz="1022350">
              <a:spcBef>
                <a:spcPts val="300"/>
              </a:spcBef>
            </a:pPr>
            <a:r>
              <a:rPr lang="en-US" sz="1000" dirty="0"/>
              <a:t>John Brown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Hope Foley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4328101-343E-3C4F-90B4-C103046862A2}"/>
              </a:ext>
            </a:extLst>
          </p:cNvPr>
          <p:cNvSpPr txBox="1"/>
          <p:nvPr/>
        </p:nvSpPr>
        <p:spPr>
          <a:xfrm>
            <a:off x="8282666" y="3403079"/>
            <a:ext cx="1738100" cy="492443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algn="ctr" defTabSz="1022350">
              <a:spcBef>
                <a:spcPct val="0"/>
              </a:spcBef>
            </a:pPr>
            <a:endParaRPr lang="en-US" sz="800" dirty="0"/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Eva Donaldson</a:t>
            </a:r>
          </a:p>
          <a:p>
            <a:pPr lvl="0" algn="ctr" defTabSz="1022350">
              <a:spcBef>
                <a:spcPct val="0"/>
              </a:spcBef>
            </a:pPr>
            <a:endParaRPr lang="en-US" sz="8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FF279DE-027B-6D45-8EA8-64420B46F89E}"/>
              </a:ext>
            </a:extLst>
          </p:cNvPr>
          <p:cNvSpPr txBox="1"/>
          <p:nvPr/>
        </p:nvSpPr>
        <p:spPr>
          <a:xfrm>
            <a:off x="8281569" y="4193908"/>
            <a:ext cx="1671058" cy="59247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algn="ctr" defTabSz="1022350">
              <a:spcBef>
                <a:spcPct val="0"/>
              </a:spcBef>
            </a:pPr>
            <a:r>
              <a:rPr lang="en-US" sz="1000" b="1" i="1" dirty="0"/>
              <a:t>Azure Infrastructure</a:t>
            </a:r>
          </a:p>
          <a:p>
            <a:pPr lvl="0" algn="ctr" defTabSz="1022350">
              <a:spcBef>
                <a:spcPts val="300"/>
              </a:spcBef>
            </a:pPr>
            <a:r>
              <a:rPr lang="en-US" sz="1000" dirty="0"/>
              <a:t>Senthil Murugesan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Todd Robinson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68FB7D5-3273-2444-B3A1-DFA92A6F615D}"/>
              </a:ext>
            </a:extLst>
          </p:cNvPr>
          <p:cNvCxnSpPr>
            <a:cxnSpLocks/>
            <a:stCxn id="11" idx="0"/>
            <a:endCxn id="17" idx="2"/>
          </p:cNvCxnSpPr>
          <p:nvPr/>
        </p:nvCxnSpPr>
        <p:spPr>
          <a:xfrm flipH="1" flipV="1">
            <a:off x="8284513" y="2300012"/>
            <a:ext cx="1240" cy="161576"/>
          </a:xfrm>
          <a:prstGeom prst="line">
            <a:avLst/>
          </a:prstGeom>
          <a:ln w="254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E6E871FA-1916-3C4B-9CA0-6B133A66D7F5}"/>
              </a:ext>
            </a:extLst>
          </p:cNvPr>
          <p:cNvCxnSpPr>
            <a:cxnSpLocks/>
          </p:cNvCxnSpPr>
          <p:nvPr/>
        </p:nvCxnSpPr>
        <p:spPr>
          <a:xfrm flipV="1">
            <a:off x="10334146" y="4046136"/>
            <a:ext cx="0" cy="1037960"/>
          </a:xfrm>
          <a:prstGeom prst="line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F2A633E8-F3D3-CB44-8599-E8F5D374EA2B}"/>
              </a:ext>
            </a:extLst>
          </p:cNvPr>
          <p:cNvSpPr txBox="1"/>
          <p:nvPr/>
        </p:nvSpPr>
        <p:spPr>
          <a:xfrm>
            <a:off x="9485419" y="5084764"/>
            <a:ext cx="1671059" cy="59247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algn="ctr" defTabSz="1022350">
              <a:spcBef>
                <a:spcPct val="0"/>
              </a:spcBef>
            </a:pPr>
            <a:r>
              <a:rPr lang="en-US" sz="1000" b="1" i="1" dirty="0"/>
              <a:t>Data Integration/Reporting</a:t>
            </a:r>
          </a:p>
          <a:p>
            <a:pPr lvl="0" algn="ctr" defTabSz="1022350">
              <a:spcBef>
                <a:spcPts val="300"/>
              </a:spcBef>
            </a:pPr>
            <a:r>
              <a:rPr lang="en-US" sz="1000" dirty="0" err="1"/>
              <a:t>Hetal</a:t>
            </a:r>
            <a:r>
              <a:rPr lang="en-US" sz="1000" dirty="0"/>
              <a:t> Patel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dirty="0"/>
              <a:t>Yousuf Mohammed</a:t>
            </a: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E1E781A9-EC19-5647-87C2-49A7024D1240}"/>
              </a:ext>
            </a:extLst>
          </p:cNvPr>
          <p:cNvCxnSpPr>
            <a:cxnSpLocks/>
          </p:cNvCxnSpPr>
          <p:nvPr/>
        </p:nvCxnSpPr>
        <p:spPr>
          <a:xfrm flipV="1">
            <a:off x="4912726" y="3197882"/>
            <a:ext cx="2926" cy="1161053"/>
          </a:xfrm>
          <a:prstGeom prst="line">
            <a:avLst/>
          </a:prstGeom>
          <a:ln w="254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F70E96C9-D0EE-7647-A7DA-F50D532E808B}"/>
              </a:ext>
            </a:extLst>
          </p:cNvPr>
          <p:cNvSpPr txBox="1"/>
          <p:nvPr/>
        </p:nvSpPr>
        <p:spPr>
          <a:xfrm>
            <a:off x="4049040" y="3403079"/>
            <a:ext cx="1738101" cy="1361911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algn="ctr" defTabSz="1022350">
              <a:spcBef>
                <a:spcPct val="0"/>
              </a:spcBef>
            </a:pPr>
            <a:r>
              <a:rPr lang="en-US" sz="1000" b="1" i="1" dirty="0"/>
              <a:t>Informatics</a:t>
            </a:r>
          </a:p>
          <a:p>
            <a:pPr lvl="0" algn="ctr" defTabSz="1022350">
              <a:spcBef>
                <a:spcPts val="300"/>
              </a:spcBef>
            </a:pPr>
            <a:r>
              <a:rPr lang="en-US" sz="1000" dirty="0"/>
              <a:t>James Topping 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i="1" dirty="0">
                <a:solidFill>
                  <a:schemeClr val="accent6"/>
                </a:solidFill>
              </a:rPr>
              <a:t>Informaticist PL – Approved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i="1" dirty="0">
                <a:solidFill>
                  <a:schemeClr val="accent6"/>
                </a:solidFill>
              </a:rPr>
              <a:t>Informaticist Sr – Approved</a:t>
            </a:r>
          </a:p>
          <a:p>
            <a:pPr algn="ctr" defTabSz="1022350">
              <a:spcBef>
                <a:spcPct val="0"/>
              </a:spcBef>
            </a:pPr>
            <a:r>
              <a:rPr lang="en-US" sz="1000" i="1" dirty="0">
                <a:solidFill>
                  <a:schemeClr val="bg2">
                    <a:lumMod val="50000"/>
                  </a:schemeClr>
                </a:solidFill>
              </a:rPr>
              <a:t>Informaticist II – New</a:t>
            </a:r>
          </a:p>
          <a:p>
            <a:pPr algn="ctr" defTabSz="1022350">
              <a:spcBef>
                <a:spcPct val="0"/>
              </a:spcBef>
            </a:pPr>
            <a:r>
              <a:rPr lang="en-US" sz="1000" i="1" dirty="0">
                <a:solidFill>
                  <a:schemeClr val="bg2">
                    <a:lumMod val="50000"/>
                  </a:schemeClr>
                </a:solidFill>
              </a:rPr>
              <a:t>Informaticist I – New</a:t>
            </a:r>
          </a:p>
          <a:p>
            <a:pPr algn="ctr" defTabSz="1022350">
              <a:spcBef>
                <a:spcPct val="0"/>
              </a:spcBef>
            </a:pPr>
            <a:r>
              <a:rPr lang="en-US" sz="1000" i="1" dirty="0">
                <a:solidFill>
                  <a:schemeClr val="bg2">
                    <a:lumMod val="50000"/>
                  </a:schemeClr>
                </a:solidFill>
              </a:rPr>
              <a:t>Informaticist I – New</a:t>
            </a:r>
          </a:p>
          <a:p>
            <a:pPr algn="ctr" defTabSz="1022350">
              <a:spcBef>
                <a:spcPct val="0"/>
              </a:spcBef>
            </a:pPr>
            <a:r>
              <a:rPr lang="en-US" sz="1000" i="1" dirty="0">
                <a:solidFill>
                  <a:schemeClr val="bg2">
                    <a:lumMod val="50000"/>
                  </a:schemeClr>
                </a:solidFill>
              </a:rPr>
              <a:t>Informaticist I – New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993B3051-31FC-4540-96CD-800A0A97B737}"/>
              </a:ext>
            </a:extLst>
          </p:cNvPr>
          <p:cNvCxnSpPr>
            <a:cxnSpLocks/>
          </p:cNvCxnSpPr>
          <p:nvPr/>
        </p:nvCxnSpPr>
        <p:spPr>
          <a:xfrm>
            <a:off x="2699119" y="3202567"/>
            <a:ext cx="6596327" cy="0"/>
          </a:xfrm>
          <a:prstGeom prst="line">
            <a:avLst/>
          </a:prstGeom>
          <a:ln w="254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6E64E43-85F9-0E48-BB49-030642E5D06A}"/>
              </a:ext>
            </a:extLst>
          </p:cNvPr>
          <p:cNvSpPr txBox="1"/>
          <p:nvPr/>
        </p:nvSpPr>
        <p:spPr>
          <a:xfrm>
            <a:off x="2877534" y="1748188"/>
            <a:ext cx="1665019" cy="5539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 defTabSz="1022350">
              <a:spcBef>
                <a:spcPct val="0"/>
              </a:spcBef>
            </a:pPr>
            <a:r>
              <a:rPr lang="en-US" sz="1000" dirty="0"/>
              <a:t>Karen Johnson</a:t>
            </a:r>
            <a:endParaRPr lang="en-US" dirty="0"/>
          </a:p>
          <a:p>
            <a:pPr algn="ctr" defTabSz="1022350">
              <a:spcBef>
                <a:spcPct val="0"/>
              </a:spcBef>
            </a:pPr>
            <a:r>
              <a:rPr lang="en-US" sz="1000" dirty="0">
                <a:cs typeface="Calibri"/>
              </a:rPr>
              <a:t>Nilda Itchon-Ramos</a:t>
            </a:r>
          </a:p>
          <a:p>
            <a:pPr lvl="0" algn="ctr" defTabSz="1022350">
              <a:spcBef>
                <a:spcPct val="0"/>
              </a:spcBef>
            </a:pPr>
            <a:r>
              <a:rPr lang="en-US" sz="1000" b="1" i="1" dirty="0"/>
              <a:t>Admin Core</a:t>
            </a:r>
            <a:endParaRPr lang="en-US" sz="1000" b="1" i="1" dirty="0">
              <a:cs typeface="Calibri"/>
            </a:endParaRP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CB7C0F35-9FBE-B24D-9873-29774804CFB9}"/>
              </a:ext>
            </a:extLst>
          </p:cNvPr>
          <p:cNvGrpSpPr/>
          <p:nvPr/>
        </p:nvGrpSpPr>
        <p:grpSpPr>
          <a:xfrm>
            <a:off x="7452002" y="1746014"/>
            <a:ext cx="1665021" cy="553998"/>
            <a:chOff x="6654472" y="2109387"/>
            <a:chExt cx="1405435" cy="553998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29D0DBB-0AE2-094C-87E0-B62A4BD29975}"/>
                </a:ext>
              </a:extLst>
            </p:cNvPr>
            <p:cNvSpPr/>
            <p:nvPr/>
          </p:nvSpPr>
          <p:spPr>
            <a:xfrm>
              <a:off x="6654472" y="2109387"/>
              <a:ext cx="1405435" cy="55399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71C9EF3-0480-BD4C-A1A8-AC2E69ABBCE8}"/>
                </a:ext>
              </a:extLst>
            </p:cNvPr>
            <p:cNvSpPr txBox="1"/>
            <p:nvPr/>
          </p:nvSpPr>
          <p:spPr>
            <a:xfrm>
              <a:off x="6756958" y="2190788"/>
              <a:ext cx="1197653" cy="400110"/>
            </a:xfrm>
            <a:prstGeom prst="rect">
              <a:avLst/>
            </a:prstGeom>
            <a:noFill/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txBody>
            <a:bodyPr wrap="square" lIns="91440" tIns="45720" rIns="91440" bIns="45720" rtlCol="0" anchor="ctr">
              <a:spAutoFit/>
            </a:bodyPr>
            <a:lstStyle/>
            <a:p>
              <a:pPr lvl="0" algn="ctr" defTabSz="1022350">
                <a:spcBef>
                  <a:spcPct val="0"/>
                </a:spcBef>
              </a:pPr>
              <a:r>
                <a:rPr lang="en-US" sz="1000" dirty="0"/>
                <a:t>Laura Johnson </a:t>
              </a:r>
            </a:p>
            <a:p>
              <a:pPr lvl="0" algn="ctr" defTabSz="1022350">
                <a:spcBef>
                  <a:spcPct val="0"/>
                </a:spcBef>
              </a:pPr>
              <a:r>
                <a:rPr lang="en-US" sz="1000" b="1" i="1" dirty="0"/>
                <a:t>Data Core</a:t>
              </a:r>
              <a:endParaRPr lang="en-US" sz="1000" b="1" i="1" dirty="0">
                <a:cs typeface="Calibri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575328F-C4E7-1445-8BDB-47BC4A9EE07A}"/>
              </a:ext>
            </a:extLst>
          </p:cNvPr>
          <p:cNvGrpSpPr/>
          <p:nvPr/>
        </p:nvGrpSpPr>
        <p:grpSpPr>
          <a:xfrm>
            <a:off x="5025656" y="1757149"/>
            <a:ext cx="1914551" cy="553998"/>
            <a:chOff x="4981182" y="1474387"/>
            <a:chExt cx="1405435" cy="553998"/>
          </a:xfrm>
          <a:solidFill>
            <a:srgbClr val="00B050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F1B110D-D5EC-C54F-8BBA-34663C659FC8}"/>
                </a:ext>
              </a:extLst>
            </p:cNvPr>
            <p:cNvSpPr/>
            <p:nvPr/>
          </p:nvSpPr>
          <p:spPr>
            <a:xfrm>
              <a:off x="4981182" y="1474387"/>
              <a:ext cx="1405435" cy="55399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9335002-A2FC-A54D-9F9D-6BEEE21416F7}"/>
                </a:ext>
              </a:extLst>
            </p:cNvPr>
            <p:cNvSpPr txBox="1"/>
            <p:nvPr/>
          </p:nvSpPr>
          <p:spPr>
            <a:xfrm>
              <a:off x="4981182" y="1628276"/>
              <a:ext cx="1405435" cy="26161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lvl="0" algn="ctr" defTabSz="1022350">
                <a:spcBef>
                  <a:spcPct val="0"/>
                </a:spcBef>
              </a:pPr>
              <a:r>
                <a:rPr lang="en-US" sz="1100" b="1" dirty="0">
                  <a:solidFill>
                    <a:schemeClr val="bg1"/>
                  </a:solidFill>
                </a:rPr>
                <a:t>Bhargav </a:t>
              </a:r>
              <a:r>
                <a:rPr lang="en-US" sz="1100" b="1" dirty="0" err="1">
                  <a:solidFill>
                    <a:schemeClr val="bg1"/>
                  </a:solidFill>
                </a:rPr>
                <a:t>Adagarla</a:t>
              </a:r>
              <a:r>
                <a:rPr lang="en-US" sz="1100" b="1" dirty="0">
                  <a:solidFill>
                    <a:schemeClr val="bg1"/>
                  </a:solidFill>
                </a:rPr>
                <a:t> (PL)</a:t>
              </a:r>
            </a:p>
          </p:txBody>
        </p:sp>
      </p:grpSp>
      <p:pic>
        <p:nvPicPr>
          <p:cNvPr id="56" name="Picture 55">
            <a:extLst>
              <a:ext uri="{FF2B5EF4-FFF2-40B4-BE49-F238E27FC236}">
                <a16:creationId xmlns:a16="http://schemas.microsoft.com/office/drawing/2014/main" id="{CFFAC094-332D-1445-9FB5-35B40E7AB5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200" y="6071160"/>
            <a:ext cx="1840885" cy="507149"/>
          </a:xfrm>
          <a:prstGeom prst="rect">
            <a:avLst/>
          </a:prstGeom>
        </p:spPr>
      </p:pic>
      <p:sp>
        <p:nvSpPr>
          <p:cNvPr id="57" name="Title 3">
            <a:extLst>
              <a:ext uri="{FF2B5EF4-FFF2-40B4-BE49-F238E27FC236}">
                <a16:creationId xmlns:a16="http://schemas.microsoft.com/office/drawing/2014/main" id="{3602F926-70CC-7A45-A7E0-90E12959E242}"/>
              </a:ext>
            </a:extLst>
          </p:cNvPr>
          <p:cNvSpPr txBox="1">
            <a:spLocks/>
          </p:cNvSpPr>
          <p:nvPr/>
        </p:nvSpPr>
        <p:spPr>
          <a:xfrm>
            <a:off x="318890" y="375489"/>
            <a:ext cx="11400692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lnSpc>
                <a:spcPct val="95000"/>
              </a:lnSpc>
              <a:spcBef>
                <a:spcPts val="400"/>
              </a:spcBef>
            </a:pPr>
            <a:r>
              <a:rPr lang="en-US" sz="1800" dirty="0"/>
              <a:t>DATA SCIENCE CORE</a:t>
            </a:r>
          </a:p>
        </p:txBody>
      </p:sp>
      <p:graphicFrame>
        <p:nvGraphicFramePr>
          <p:cNvPr id="61" name="Table 2">
            <a:extLst>
              <a:ext uri="{FF2B5EF4-FFF2-40B4-BE49-F238E27FC236}">
                <a16:creationId xmlns:a16="http://schemas.microsoft.com/office/drawing/2014/main" id="{61BC4EFB-C4D7-2043-B700-1004F346A1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383563"/>
              </p:ext>
            </p:extLst>
          </p:nvPr>
        </p:nvGraphicFramePr>
        <p:xfrm>
          <a:off x="441200" y="1040241"/>
          <a:ext cx="1736890" cy="1285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6890">
                  <a:extLst>
                    <a:ext uri="{9D8B030D-6E8A-4147-A177-3AD203B41FA5}">
                      <a16:colId xmlns:a16="http://schemas.microsoft.com/office/drawing/2014/main" val="309284185"/>
                    </a:ext>
                  </a:extLst>
                </a:gridCol>
              </a:tblGrid>
              <a:tr h="135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DATA SCIENCE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756073"/>
                  </a:ext>
                </a:extLst>
              </a:tr>
              <a:tr h="645424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400"/>
                        </a:spcBef>
                      </a:pPr>
                      <a:r>
                        <a:rPr lang="en-US" sz="1000" b="1" i="1" dirty="0"/>
                        <a:t>Core Leadership</a:t>
                      </a:r>
                    </a:p>
                    <a:p>
                      <a:pPr lvl="0" algn="ctr" defTabSz="1600200">
                        <a:spcBef>
                          <a:spcPct val="0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Keith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</a:rPr>
                        <a:t>Marsolo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lvl="0" algn="ctr" defTabSz="1600200">
                        <a:spcBef>
                          <a:spcPct val="0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Lisa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</a:rPr>
                        <a:t>Wruck</a:t>
                      </a:r>
                      <a:endParaRPr lang="en-US" sz="1000" b="1" u="sng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Bef>
                          <a:spcPts val="400"/>
                        </a:spcBef>
                      </a:pPr>
                      <a:r>
                        <a:rPr lang="en-US" sz="1000" b="1" i="1" dirty="0"/>
                        <a:t>Operations Leadership</a:t>
                      </a:r>
                    </a:p>
                    <a:p>
                      <a:pPr lvl="0" algn="ctr" defTabSz="1600200">
                        <a:spcBef>
                          <a:spcPct val="0"/>
                        </a:spcBef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Laura Johnson</a:t>
                      </a:r>
                    </a:p>
                    <a:p>
                      <a:pPr lvl="0" algn="ctr" defTabSz="1600200">
                        <a:spcBef>
                          <a:spcPct val="0"/>
                        </a:spcBef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</a:rPr>
                        <a:t>Ashlei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 Smith</a:t>
                      </a:r>
                      <a:endParaRPr lang="en-US" sz="1000" kern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322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4338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17525</TotalTime>
  <Words>1042</Words>
  <Application>Microsoft Office PowerPoint</Application>
  <PresentationFormat>Widescreen</PresentationFormat>
  <Paragraphs>354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Jonathon Cook</dc:creator>
  <cp:keywords/>
  <dc:description/>
  <cp:lastModifiedBy>Nilda Itchon-Ramos</cp:lastModifiedBy>
  <cp:revision>404</cp:revision>
  <dcterms:created xsi:type="dcterms:W3CDTF">2020-10-05T14:25:42Z</dcterms:created>
  <dcterms:modified xsi:type="dcterms:W3CDTF">2021-07-30T18:20:08Z</dcterms:modified>
  <cp:category/>
</cp:coreProperties>
</file>